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0"/>
  </p:notesMasterIdLst>
  <p:sldIdLst>
    <p:sldId id="256"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8" r:id="rId19"/>
  </p:sldIdLst>
  <p:sldSz cx="9144000" cy="6858000" type="screen4x3"/>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8" d="100"/>
          <a:sy n="68" d="100"/>
        </p:scale>
        <p:origin x="-1434"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195EA1-A8B3-40C4-927C-05F9E9D9510D}" type="datetimeFigureOut">
              <a:rPr lang="da-DK" smtClean="0"/>
              <a:t>15-06-2015</a:t>
            </a:fld>
            <a:endParaRPr lang="da-DK"/>
          </a:p>
        </p:txBody>
      </p:sp>
      <p:sp>
        <p:nvSpPr>
          <p:cNvPr id="4" name="Pladsholder til diasbille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6" name="Pladsholder til sidefod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a-DK"/>
          </a:p>
        </p:txBody>
      </p:sp>
      <p:sp>
        <p:nvSpPr>
          <p:cNvPr id="7" name="Pladsholder til dias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FE153-D828-47E9-A4A1-4420C9E9721C}" type="slidenum">
              <a:rPr lang="da-DK" smtClean="0"/>
              <a:t>‹nr.›</a:t>
            </a:fld>
            <a:endParaRPr lang="da-DK"/>
          </a:p>
        </p:txBody>
      </p:sp>
    </p:spTree>
    <p:extLst>
      <p:ext uri="{BB962C8B-B14F-4D97-AF65-F5344CB8AC3E}">
        <p14:creationId xmlns:p14="http://schemas.microsoft.com/office/powerpoint/2010/main" val="299253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lvl="0"/>
            <a:r>
              <a:rPr lang="en-GB" sz="1200" dirty="0" smtClean="0"/>
              <a:t>Create and implement a ground-breaking communication framework – the ‘Maritime Cloud’ that will enhance information sharing in and around the maritime sector for smarter traffic management, facilitating a comprehensive e-maritime and e-navigation environment, enabling the maritime internet of things.</a:t>
            </a:r>
          </a:p>
          <a:p>
            <a:pPr lvl="0"/>
            <a:endParaRPr lang="en-GB" sz="1200" dirty="0" smtClean="0"/>
          </a:p>
          <a:p>
            <a:pPr lvl="0"/>
            <a:r>
              <a:rPr lang="en-GB" sz="1200" dirty="0" err="1" smtClean="0"/>
              <a:t>Herefter</a:t>
            </a:r>
            <a:r>
              <a:rPr lang="en-GB" sz="1200" dirty="0" smtClean="0"/>
              <a:t> </a:t>
            </a:r>
            <a:r>
              <a:rPr lang="en-GB" sz="1200" dirty="0" err="1" smtClean="0"/>
              <a:t>visning</a:t>
            </a:r>
            <a:r>
              <a:rPr lang="en-GB" sz="1200" dirty="0" smtClean="0"/>
              <a:t> </a:t>
            </a:r>
            <a:r>
              <a:rPr lang="en-GB" sz="1200" dirty="0" err="1" smtClean="0"/>
              <a:t>af</a:t>
            </a:r>
            <a:r>
              <a:rPr lang="en-GB" sz="1200" dirty="0" smtClean="0"/>
              <a:t> “Maritime Cloud VIDEO”.</a:t>
            </a:r>
            <a:endParaRPr lang="da-DK" sz="1200" dirty="0" smtClean="0"/>
          </a:p>
          <a:p>
            <a:endParaRPr lang="da-DK" dirty="0"/>
          </a:p>
        </p:txBody>
      </p:sp>
      <p:sp>
        <p:nvSpPr>
          <p:cNvPr id="4" name="Pladsholder til diasnummer 3"/>
          <p:cNvSpPr>
            <a:spLocks noGrp="1"/>
          </p:cNvSpPr>
          <p:nvPr>
            <p:ph type="sldNum" sz="quarter" idx="10"/>
          </p:nvPr>
        </p:nvSpPr>
        <p:spPr/>
        <p:txBody>
          <a:bodyPr/>
          <a:lstStyle/>
          <a:p>
            <a:fld id="{F7F15033-845D-4210-BCFC-557E4B9FE49D}" type="slidenum">
              <a:rPr lang="de-DE" smtClean="0"/>
              <a:pPr/>
              <a:t>8</a:t>
            </a:fld>
            <a:endParaRPr lang="de-DE"/>
          </a:p>
        </p:txBody>
      </p:sp>
    </p:spTree>
    <p:extLst>
      <p:ext uri="{BB962C8B-B14F-4D97-AF65-F5344CB8AC3E}">
        <p14:creationId xmlns:p14="http://schemas.microsoft.com/office/powerpoint/2010/main" val="2876535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lvl="0"/>
            <a:r>
              <a:rPr lang="en-GB" sz="1200" dirty="0" smtClean="0"/>
              <a:t>- Identify, develop, test and, where possible, standardise and implement e-navigation solutions that will reduce the risk of accidents, especially in dense waterways, as well as increase the efficiency of the transport chain.</a:t>
            </a:r>
          </a:p>
          <a:p>
            <a:pPr lvl="0"/>
            <a:endParaRPr lang="en-GB" sz="1200" dirty="0" smtClean="0"/>
          </a:p>
          <a:p>
            <a:pPr lvl="0"/>
            <a:r>
              <a:rPr lang="en-GB" sz="1200" dirty="0" smtClean="0"/>
              <a:t>- 7 different e-navigation services will be matured and developed </a:t>
            </a:r>
            <a:r>
              <a:rPr lang="da-DK" sz="1200" dirty="0" smtClean="0"/>
              <a:t>in the </a:t>
            </a:r>
            <a:r>
              <a:rPr lang="da-DK" sz="1200" dirty="0" err="1" smtClean="0"/>
              <a:t>project</a:t>
            </a:r>
            <a:r>
              <a:rPr lang="da-DK" sz="1200" dirty="0" smtClean="0"/>
              <a:t>.</a:t>
            </a:r>
          </a:p>
          <a:p>
            <a:endParaRPr lang="da-DK" dirty="0"/>
          </a:p>
        </p:txBody>
      </p:sp>
      <p:sp>
        <p:nvSpPr>
          <p:cNvPr id="4" name="Pladsholder til diasnummer 3"/>
          <p:cNvSpPr>
            <a:spLocks noGrp="1"/>
          </p:cNvSpPr>
          <p:nvPr>
            <p:ph type="sldNum" sz="quarter" idx="10"/>
          </p:nvPr>
        </p:nvSpPr>
        <p:spPr/>
        <p:txBody>
          <a:bodyPr/>
          <a:lstStyle/>
          <a:p>
            <a:fld id="{F7F15033-845D-4210-BCFC-557E4B9FE49D}" type="slidenum">
              <a:rPr lang="de-DE" smtClean="0"/>
              <a:pPr/>
              <a:t>9</a:t>
            </a:fld>
            <a:endParaRPr lang="de-DE"/>
          </a:p>
        </p:txBody>
      </p:sp>
    </p:spTree>
    <p:extLst>
      <p:ext uri="{BB962C8B-B14F-4D97-AF65-F5344CB8AC3E}">
        <p14:creationId xmlns:p14="http://schemas.microsoft.com/office/powerpoint/2010/main" val="4237471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lvl="0"/>
            <a:r>
              <a:rPr lang="en-GB" dirty="0" smtClean="0"/>
              <a:t>Develop, test and, where possible, implement e-maritime solutions for automated reporting and efficient port information and, thus, minimise delays and turnaround times as well as administrative burdens.</a:t>
            </a:r>
          </a:p>
          <a:p>
            <a:pPr lvl="0"/>
            <a:endParaRPr lang="en-GB" dirty="0" smtClean="0"/>
          </a:p>
          <a:p>
            <a:pPr lvl="0"/>
            <a:r>
              <a:rPr lang="en-GB" dirty="0" smtClean="0"/>
              <a:t>3 services to decrease administrative burdens will be matured and developed</a:t>
            </a:r>
          </a:p>
          <a:p>
            <a:endParaRPr lang="da-DK" dirty="0"/>
          </a:p>
        </p:txBody>
      </p:sp>
      <p:sp>
        <p:nvSpPr>
          <p:cNvPr id="4" name="Pladsholder til diasnummer 3"/>
          <p:cNvSpPr>
            <a:spLocks noGrp="1"/>
          </p:cNvSpPr>
          <p:nvPr>
            <p:ph type="sldNum" sz="quarter" idx="10"/>
          </p:nvPr>
        </p:nvSpPr>
        <p:spPr/>
        <p:txBody>
          <a:bodyPr/>
          <a:lstStyle/>
          <a:p>
            <a:fld id="{F7F15033-845D-4210-BCFC-557E4B9FE49D}" type="slidenum">
              <a:rPr lang="de-DE" smtClean="0"/>
              <a:pPr/>
              <a:t>10</a:t>
            </a:fld>
            <a:endParaRPr lang="de-DE"/>
          </a:p>
        </p:txBody>
      </p:sp>
    </p:spTree>
    <p:extLst>
      <p:ext uri="{BB962C8B-B14F-4D97-AF65-F5344CB8AC3E}">
        <p14:creationId xmlns:p14="http://schemas.microsoft.com/office/powerpoint/2010/main" val="4054778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GB" dirty="0" smtClean="0"/>
              <a:t>- Create and implement navigational support services and a new self-organizing emergency response solution in remote and difficult environments such as the Arctic in order to reduce the risk of loss of life.</a:t>
            </a:r>
          </a:p>
          <a:p>
            <a:endParaRPr lang="en-GB" dirty="0" smtClean="0"/>
          </a:p>
          <a:p>
            <a:r>
              <a:rPr lang="en-GB" dirty="0" smtClean="0"/>
              <a:t>- 4 solutions for Arctic will be matured and developed in the project. </a:t>
            </a:r>
          </a:p>
          <a:p>
            <a:endParaRPr lang="da-DK" dirty="0"/>
          </a:p>
        </p:txBody>
      </p:sp>
      <p:sp>
        <p:nvSpPr>
          <p:cNvPr id="4" name="Pladsholder til diasnummer 3"/>
          <p:cNvSpPr>
            <a:spLocks noGrp="1"/>
          </p:cNvSpPr>
          <p:nvPr>
            <p:ph type="sldNum" sz="quarter" idx="10"/>
          </p:nvPr>
        </p:nvSpPr>
        <p:spPr/>
        <p:txBody>
          <a:bodyPr/>
          <a:lstStyle/>
          <a:p>
            <a:fld id="{F7F15033-845D-4210-BCFC-557E4B9FE49D}" type="slidenum">
              <a:rPr lang="de-DE" smtClean="0"/>
              <a:pPr/>
              <a:t>11</a:t>
            </a:fld>
            <a:endParaRPr lang="de-DE"/>
          </a:p>
        </p:txBody>
      </p:sp>
    </p:spTree>
    <p:extLst>
      <p:ext uri="{BB962C8B-B14F-4D97-AF65-F5344CB8AC3E}">
        <p14:creationId xmlns:p14="http://schemas.microsoft.com/office/powerpoint/2010/main" val="3178079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lvl="0"/>
            <a:r>
              <a:rPr lang="en-GB" dirty="0" smtClean="0"/>
              <a:t>- Set the technical and governance standard for the above areas, particularly in regards to e-navigation solutions.</a:t>
            </a:r>
          </a:p>
          <a:p>
            <a:pPr lvl="0"/>
            <a:endParaRPr lang="en-GB" dirty="0" smtClean="0"/>
          </a:p>
          <a:p>
            <a:pPr lvl="0"/>
            <a:r>
              <a:rPr lang="en-GB" dirty="0" smtClean="0"/>
              <a:t>- The consortium has the experience and capabilities necessary, not only to create new and innovative technology, but also to transform these into international standards and globally accepted best practices as well as getting it all the way out to the users. </a:t>
            </a:r>
          </a:p>
          <a:p>
            <a:pPr lvl="0"/>
            <a:endParaRPr lang="en-GB" dirty="0" smtClean="0"/>
          </a:p>
          <a:p>
            <a:pPr lvl="0"/>
            <a:r>
              <a:rPr lang="en-GB" dirty="0" smtClean="0"/>
              <a:t>- Direct work by partners in standard-setting organisations such as the IHO, IEC, WMO, ITU and IALA as well as influencing the regulative regimes in the EU and IMO in particular will be important outputs of the project.</a:t>
            </a:r>
            <a:endParaRPr lang="da-DK" dirty="0" smtClean="0"/>
          </a:p>
          <a:p>
            <a:endParaRPr lang="da-DK" dirty="0"/>
          </a:p>
        </p:txBody>
      </p:sp>
      <p:sp>
        <p:nvSpPr>
          <p:cNvPr id="4" name="Pladsholder til diasnummer 3"/>
          <p:cNvSpPr>
            <a:spLocks noGrp="1"/>
          </p:cNvSpPr>
          <p:nvPr>
            <p:ph type="sldNum" sz="quarter" idx="10"/>
          </p:nvPr>
        </p:nvSpPr>
        <p:spPr/>
        <p:txBody>
          <a:bodyPr/>
          <a:lstStyle/>
          <a:p>
            <a:fld id="{F7F15033-845D-4210-BCFC-557E4B9FE49D}" type="slidenum">
              <a:rPr lang="de-DE" smtClean="0"/>
              <a:pPr/>
              <a:t>14</a:t>
            </a:fld>
            <a:endParaRPr lang="de-DE"/>
          </a:p>
        </p:txBody>
      </p:sp>
    </p:spTree>
    <p:extLst>
      <p:ext uri="{BB962C8B-B14F-4D97-AF65-F5344CB8AC3E}">
        <p14:creationId xmlns:p14="http://schemas.microsoft.com/office/powerpoint/2010/main" val="2934779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171450" indent="-171450">
              <a:buFontTx/>
              <a:buChar char="-"/>
            </a:pPr>
            <a:r>
              <a:rPr lang="en-GB" dirty="0" smtClean="0"/>
              <a:t>A number of services will be made operationally available during the project in the </a:t>
            </a:r>
            <a:r>
              <a:rPr lang="en-GB" sz="1400" dirty="0" smtClean="0"/>
              <a:t>Baltic Sea Region</a:t>
            </a:r>
            <a:r>
              <a:rPr lang="en-GB" dirty="0" smtClean="0"/>
              <a:t> and the </a:t>
            </a:r>
            <a:r>
              <a:rPr lang="en-GB" sz="1400" dirty="0" smtClean="0"/>
              <a:t>Arctic. </a:t>
            </a:r>
          </a:p>
          <a:p>
            <a:pPr marL="285750" indent="-285750">
              <a:buFontTx/>
              <a:buChar char="-"/>
            </a:pPr>
            <a:endParaRPr lang="en-GB" sz="1400" dirty="0" smtClean="0"/>
          </a:p>
          <a:p>
            <a:r>
              <a:rPr lang="en-GB" sz="1400" dirty="0" smtClean="0"/>
              <a:t>- The services</a:t>
            </a:r>
            <a:r>
              <a:rPr lang="en-GB" dirty="0" smtClean="0"/>
              <a:t> will initially be made available on a web</a:t>
            </a:r>
            <a:r>
              <a:rPr lang="en-GB" sz="1400" dirty="0" smtClean="0"/>
              <a:t>-</a:t>
            </a:r>
            <a:r>
              <a:rPr lang="en-GB" dirty="0" smtClean="0"/>
              <a:t>based platform. Equipment manufacturers in the project will implement a few services in the project.</a:t>
            </a:r>
            <a:endParaRPr lang="da-DK" dirty="0" smtClean="0"/>
          </a:p>
          <a:p>
            <a:endParaRPr lang="da-DK" dirty="0" smtClean="0"/>
          </a:p>
          <a:p>
            <a:r>
              <a:rPr lang="da-DK" dirty="0" smtClean="0"/>
              <a:t>- The </a:t>
            </a:r>
            <a:r>
              <a:rPr lang="da-DK" dirty="0" err="1" smtClean="0"/>
              <a:t>aim</a:t>
            </a:r>
            <a:r>
              <a:rPr lang="da-DK" dirty="0" smtClean="0"/>
              <a:t> is </a:t>
            </a:r>
            <a:r>
              <a:rPr lang="da-DK" dirty="0" err="1" smtClean="0"/>
              <a:t>through</a:t>
            </a:r>
            <a:r>
              <a:rPr lang="da-DK" dirty="0" smtClean="0"/>
              <a:t> </a:t>
            </a:r>
            <a:r>
              <a:rPr lang="da-DK" dirty="0" err="1" smtClean="0"/>
              <a:t>standardisation</a:t>
            </a:r>
            <a:r>
              <a:rPr lang="da-DK" dirty="0" smtClean="0"/>
              <a:t> to </a:t>
            </a:r>
            <a:r>
              <a:rPr lang="da-DK" dirty="0" err="1" smtClean="0"/>
              <a:t>prepare</a:t>
            </a:r>
            <a:r>
              <a:rPr lang="da-DK" dirty="0" smtClean="0"/>
              <a:t> all services to </a:t>
            </a:r>
            <a:r>
              <a:rPr lang="da-DK" dirty="0" err="1" smtClean="0"/>
              <a:t>be</a:t>
            </a:r>
            <a:r>
              <a:rPr lang="da-DK" dirty="0" smtClean="0"/>
              <a:t> </a:t>
            </a:r>
            <a:r>
              <a:rPr lang="da-DK" dirty="0" err="1" smtClean="0"/>
              <a:t>implemented</a:t>
            </a:r>
            <a:r>
              <a:rPr lang="da-DK" dirty="0" smtClean="0"/>
              <a:t>  </a:t>
            </a:r>
            <a:r>
              <a:rPr lang="en-US" dirty="0" smtClean="0"/>
              <a:t>globally</a:t>
            </a:r>
            <a:r>
              <a:rPr lang="da-DK" dirty="0" smtClean="0"/>
              <a:t> and </a:t>
            </a:r>
            <a:r>
              <a:rPr lang="da-DK" dirty="0" err="1" smtClean="0"/>
              <a:t>reach</a:t>
            </a:r>
            <a:r>
              <a:rPr lang="da-DK" dirty="0" smtClean="0"/>
              <a:t> the </a:t>
            </a:r>
            <a:r>
              <a:rPr lang="da-DK" dirty="0" err="1" smtClean="0"/>
              <a:t>users</a:t>
            </a:r>
            <a:r>
              <a:rPr lang="da-DK" dirty="0" smtClean="0"/>
              <a:t> </a:t>
            </a:r>
            <a:r>
              <a:rPr lang="da-DK" dirty="0" err="1" smtClean="0"/>
              <a:t>through</a:t>
            </a:r>
            <a:r>
              <a:rPr lang="da-DK" dirty="0" smtClean="0"/>
              <a:t> </a:t>
            </a:r>
            <a:r>
              <a:rPr lang="da-DK" dirty="0" err="1" smtClean="0"/>
              <a:t>onboard</a:t>
            </a:r>
            <a:r>
              <a:rPr lang="da-DK" dirty="0" smtClean="0"/>
              <a:t> </a:t>
            </a:r>
            <a:r>
              <a:rPr lang="da-DK" dirty="0" err="1" smtClean="0"/>
              <a:t>equipment</a:t>
            </a:r>
            <a:r>
              <a:rPr lang="da-DK" dirty="0" smtClean="0"/>
              <a:t>.</a:t>
            </a:r>
          </a:p>
          <a:p>
            <a:endParaRPr lang="da-DK" dirty="0"/>
          </a:p>
        </p:txBody>
      </p:sp>
      <p:sp>
        <p:nvSpPr>
          <p:cNvPr id="4" name="Pladsholder til diasnummer 3"/>
          <p:cNvSpPr>
            <a:spLocks noGrp="1"/>
          </p:cNvSpPr>
          <p:nvPr>
            <p:ph type="sldNum" sz="quarter" idx="10"/>
          </p:nvPr>
        </p:nvSpPr>
        <p:spPr/>
        <p:txBody>
          <a:bodyPr/>
          <a:lstStyle/>
          <a:p>
            <a:fld id="{F7F15033-845D-4210-BCFC-557E4B9FE49D}" type="slidenum">
              <a:rPr lang="de-DE" smtClean="0"/>
              <a:pPr/>
              <a:t>15</a:t>
            </a:fld>
            <a:endParaRPr lang="de-DE"/>
          </a:p>
        </p:txBody>
      </p:sp>
    </p:spTree>
    <p:extLst>
      <p:ext uri="{BB962C8B-B14F-4D97-AF65-F5344CB8AC3E}">
        <p14:creationId xmlns:p14="http://schemas.microsoft.com/office/powerpoint/2010/main" val="11365400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679055"/>
            <a:ext cx="7772400" cy="1470025"/>
          </a:xfrm>
        </p:spPr>
        <p:txBody>
          <a:bodyPr/>
          <a:lstStyle/>
          <a:p>
            <a:r>
              <a:rPr lang="da-DK" dirty="0" smtClean="0"/>
              <a:t>Klik for at redigere i master</a:t>
            </a:r>
            <a:endParaRPr lang="da-DK" dirty="0"/>
          </a:p>
        </p:txBody>
      </p:sp>
      <p:sp>
        <p:nvSpPr>
          <p:cNvPr id="3" name="Undertitel 2"/>
          <p:cNvSpPr>
            <a:spLocks noGrp="1"/>
          </p:cNvSpPr>
          <p:nvPr>
            <p:ph type="subTitle" idx="1"/>
          </p:nvPr>
        </p:nvSpPr>
        <p:spPr>
          <a:xfrm>
            <a:off x="1371600" y="434069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dirty="0" smtClean="0"/>
              <a:t>Klik for at redigere i master</a:t>
            </a:r>
            <a:endParaRPr lang="da-DK" dirty="0"/>
          </a:p>
        </p:txBody>
      </p:sp>
      <p:sp>
        <p:nvSpPr>
          <p:cNvPr id="4" name="Pladsholder til dato 3"/>
          <p:cNvSpPr>
            <a:spLocks noGrp="1"/>
          </p:cNvSpPr>
          <p:nvPr>
            <p:ph type="dt" sz="half" idx="10"/>
          </p:nvPr>
        </p:nvSpPr>
        <p:spPr/>
        <p:txBody>
          <a:bodyPr/>
          <a:lstStyle/>
          <a:p>
            <a:fld id="{9976830E-CE86-4331-ABE2-EB70D752EDA6}" type="datetimeFigureOut">
              <a:rPr lang="da-DK" smtClean="0"/>
              <a:t>15-06-2015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88AAC1D1-88A6-4B32-ADC4-CC6DAF3D6358}" type="slidenum">
              <a:rPr lang="da-DK" smtClean="0"/>
              <a:t>‹nr.›</a:t>
            </a:fld>
            <a:endParaRPr lang="da-DK"/>
          </a:p>
        </p:txBody>
      </p:sp>
      <p:pic>
        <p:nvPicPr>
          <p:cNvPr id="8" name="Picture 2" descr="C:\Users\B002160\Dropbox (DMA e-Navigation)\e-Navigation\Projects\Project X\Communication\SØFARTSSTYRELSEN FINAL LOGO\Bar for neden.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162" y="5930900"/>
            <a:ext cx="9174162" cy="9271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B002160\Dropbox (DMA e-Navigation)\e-Navigation\Projects\Project X\Communication\SØFARTSSTYRELSEN FINAL LOGO\Søfartsstyrelsen_Tagline 02 White.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32876" t="33558" r="33562" b="41592"/>
          <a:stretch/>
        </p:blipFill>
        <p:spPr bwMode="auto">
          <a:xfrm>
            <a:off x="2462652" y="329704"/>
            <a:ext cx="4269588" cy="2235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p:cNvPicPr>
          <p:nvPr userDrawn="1"/>
        </p:nvPicPr>
        <p:blipFill>
          <a:blip r:embed="rId4"/>
          <a:stretch>
            <a:fillRect/>
          </a:stretch>
        </p:blipFill>
        <p:spPr>
          <a:xfrm>
            <a:off x="107504" y="6093296"/>
            <a:ext cx="864096" cy="587117"/>
          </a:xfrm>
          <a:prstGeom prst="rect">
            <a:avLst/>
          </a:prstGeom>
        </p:spPr>
      </p:pic>
      <p:sp>
        <p:nvSpPr>
          <p:cNvPr id="10" name="Rectangle 4"/>
          <p:cNvSpPr/>
          <p:nvPr userDrawn="1"/>
        </p:nvSpPr>
        <p:spPr>
          <a:xfrm>
            <a:off x="1331640" y="6021288"/>
            <a:ext cx="4572000" cy="646331"/>
          </a:xfrm>
          <a:prstGeom prst="rect">
            <a:avLst/>
          </a:prstGeom>
        </p:spPr>
        <p:txBody>
          <a:bodyPr>
            <a:spAutoFit/>
          </a:bodyPr>
          <a:lstStyle/>
          <a:p>
            <a:r>
              <a:rPr lang="en-US" sz="1200" dirty="0">
                <a:solidFill>
                  <a:schemeClr val="bg1"/>
                </a:solidFill>
              </a:rPr>
              <a:t>This project has received funding from the </a:t>
            </a:r>
            <a:r>
              <a:rPr lang="en-US" sz="1200" i="1" dirty="0">
                <a:solidFill>
                  <a:schemeClr val="bg1"/>
                </a:solidFill>
              </a:rPr>
              <a:t>European Union's Horizon 2020 research and innovation </a:t>
            </a:r>
            <a:r>
              <a:rPr lang="en-US" sz="1200" i="1" dirty="0" err="1">
                <a:solidFill>
                  <a:schemeClr val="bg1"/>
                </a:solidFill>
              </a:rPr>
              <a:t>programme</a:t>
            </a:r>
            <a:r>
              <a:rPr lang="en-US" sz="1200" i="1" dirty="0">
                <a:solidFill>
                  <a:schemeClr val="bg1"/>
                </a:solidFill>
              </a:rPr>
              <a:t> </a:t>
            </a:r>
            <a:r>
              <a:rPr lang="en-US" sz="1200" dirty="0">
                <a:solidFill>
                  <a:schemeClr val="bg1"/>
                </a:solidFill>
              </a:rPr>
              <a:t>under grant agreement No 636329</a:t>
            </a:r>
          </a:p>
        </p:txBody>
      </p:sp>
    </p:spTree>
    <p:extLst>
      <p:ext uri="{BB962C8B-B14F-4D97-AF65-F5344CB8AC3E}">
        <p14:creationId xmlns:p14="http://schemas.microsoft.com/office/powerpoint/2010/main" val="5493684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9976830E-CE86-4331-ABE2-EB70D752EDA6}" type="datetimeFigureOut">
              <a:rPr lang="da-DK" smtClean="0"/>
              <a:t>15-06-2015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88AAC1D1-88A6-4B32-ADC4-CC6DAF3D6358}" type="slidenum">
              <a:rPr lang="da-DK" smtClean="0"/>
              <a:t>‹nr.›</a:t>
            </a:fld>
            <a:endParaRPr lang="da-DK"/>
          </a:p>
        </p:txBody>
      </p:sp>
    </p:spTree>
    <p:extLst>
      <p:ext uri="{BB962C8B-B14F-4D97-AF65-F5344CB8AC3E}">
        <p14:creationId xmlns:p14="http://schemas.microsoft.com/office/powerpoint/2010/main" val="3918703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i master</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9976830E-CE86-4331-ABE2-EB70D752EDA6}" type="datetimeFigureOut">
              <a:rPr lang="da-DK" smtClean="0"/>
              <a:t>15-06-2015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88AAC1D1-88A6-4B32-ADC4-CC6DAF3D6358}" type="slidenum">
              <a:rPr lang="da-DK" smtClean="0"/>
              <a:t>‹nr.›</a:t>
            </a:fld>
            <a:endParaRPr lang="da-DK"/>
          </a:p>
        </p:txBody>
      </p:sp>
    </p:spTree>
    <p:extLst>
      <p:ext uri="{BB962C8B-B14F-4D97-AF65-F5344CB8AC3E}">
        <p14:creationId xmlns:p14="http://schemas.microsoft.com/office/powerpoint/2010/main" val="26304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i master</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i master</a:t>
            </a:r>
            <a:endParaRPr lang="da-DK"/>
          </a:p>
        </p:txBody>
      </p:sp>
      <p:sp>
        <p:nvSpPr>
          <p:cNvPr id="4" name="Pladsholder til dato 3"/>
          <p:cNvSpPr>
            <a:spLocks noGrp="1"/>
          </p:cNvSpPr>
          <p:nvPr>
            <p:ph type="dt" sz="half" idx="10"/>
          </p:nvPr>
        </p:nvSpPr>
        <p:spPr/>
        <p:txBody>
          <a:bodyPr/>
          <a:lstStyle/>
          <a:p>
            <a:fld id="{F020420C-B171-4369-854A-A52C97C5C235}" type="datetimeFigureOut">
              <a:rPr lang="da-DK" smtClean="0"/>
              <a:t>15-06-2015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224C92B-F4BF-4B93-AD70-569C8162C285}" type="slidenum">
              <a:rPr lang="da-DK" smtClean="0"/>
              <a:t>‹nr.›</a:t>
            </a:fld>
            <a:endParaRPr lang="da-DK"/>
          </a:p>
        </p:txBody>
      </p:sp>
    </p:spTree>
    <p:extLst>
      <p:ext uri="{BB962C8B-B14F-4D97-AF65-F5344CB8AC3E}">
        <p14:creationId xmlns:p14="http://schemas.microsoft.com/office/powerpoint/2010/main" val="1681948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indhold 2"/>
          <p:cNvSpPr>
            <a:spLocks noGrp="1"/>
          </p:cNvSpPr>
          <p:nvPr>
            <p:ph idx="1"/>
          </p:nvPr>
        </p:nvSpPr>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F020420C-B171-4369-854A-A52C97C5C235}" type="datetimeFigureOut">
              <a:rPr lang="da-DK" smtClean="0"/>
              <a:t>15-06-2015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224C92B-F4BF-4B93-AD70-569C8162C285}" type="slidenum">
              <a:rPr lang="da-DK" smtClean="0"/>
              <a:t>‹nr.›</a:t>
            </a:fld>
            <a:endParaRPr lang="da-DK"/>
          </a:p>
        </p:txBody>
      </p:sp>
    </p:spTree>
    <p:extLst>
      <p:ext uri="{BB962C8B-B14F-4D97-AF65-F5344CB8AC3E}">
        <p14:creationId xmlns:p14="http://schemas.microsoft.com/office/powerpoint/2010/main" val="5476782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i master</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i master</a:t>
            </a:r>
          </a:p>
        </p:txBody>
      </p:sp>
      <p:sp>
        <p:nvSpPr>
          <p:cNvPr id="4" name="Pladsholder til dato 3"/>
          <p:cNvSpPr>
            <a:spLocks noGrp="1"/>
          </p:cNvSpPr>
          <p:nvPr>
            <p:ph type="dt" sz="half" idx="10"/>
          </p:nvPr>
        </p:nvSpPr>
        <p:spPr/>
        <p:txBody>
          <a:bodyPr/>
          <a:lstStyle/>
          <a:p>
            <a:fld id="{F020420C-B171-4369-854A-A52C97C5C235}" type="datetimeFigureOut">
              <a:rPr lang="da-DK" smtClean="0"/>
              <a:t>15-06-2015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224C92B-F4BF-4B93-AD70-569C8162C285}" type="slidenum">
              <a:rPr lang="da-DK" smtClean="0"/>
              <a:t>‹nr.›</a:t>
            </a:fld>
            <a:endParaRPr lang="da-DK"/>
          </a:p>
        </p:txBody>
      </p:sp>
    </p:spTree>
    <p:extLst>
      <p:ext uri="{BB962C8B-B14F-4D97-AF65-F5344CB8AC3E}">
        <p14:creationId xmlns:p14="http://schemas.microsoft.com/office/powerpoint/2010/main" val="40183664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F020420C-B171-4369-854A-A52C97C5C235}" type="datetimeFigureOut">
              <a:rPr lang="da-DK" smtClean="0"/>
              <a:t>15-06-2015</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0224C92B-F4BF-4B93-AD70-569C8162C285}" type="slidenum">
              <a:rPr lang="da-DK" smtClean="0"/>
              <a:t>‹nr.›</a:t>
            </a:fld>
            <a:endParaRPr lang="da-DK"/>
          </a:p>
        </p:txBody>
      </p:sp>
    </p:spTree>
    <p:extLst>
      <p:ext uri="{BB962C8B-B14F-4D97-AF65-F5344CB8AC3E}">
        <p14:creationId xmlns:p14="http://schemas.microsoft.com/office/powerpoint/2010/main" val="4255015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i master</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F020420C-B171-4369-854A-A52C97C5C235}" type="datetimeFigureOut">
              <a:rPr lang="da-DK" smtClean="0"/>
              <a:t>15-06-2015</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0224C92B-F4BF-4B93-AD70-569C8162C285}" type="slidenum">
              <a:rPr lang="da-DK" smtClean="0"/>
              <a:t>‹nr.›</a:t>
            </a:fld>
            <a:endParaRPr lang="da-DK"/>
          </a:p>
        </p:txBody>
      </p:sp>
    </p:spTree>
    <p:extLst>
      <p:ext uri="{BB962C8B-B14F-4D97-AF65-F5344CB8AC3E}">
        <p14:creationId xmlns:p14="http://schemas.microsoft.com/office/powerpoint/2010/main" val="7076668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dato 2"/>
          <p:cNvSpPr>
            <a:spLocks noGrp="1"/>
          </p:cNvSpPr>
          <p:nvPr>
            <p:ph type="dt" sz="half" idx="10"/>
          </p:nvPr>
        </p:nvSpPr>
        <p:spPr/>
        <p:txBody>
          <a:bodyPr/>
          <a:lstStyle/>
          <a:p>
            <a:fld id="{F020420C-B171-4369-854A-A52C97C5C235}" type="datetimeFigureOut">
              <a:rPr lang="da-DK" smtClean="0"/>
              <a:t>15-06-2015</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0224C92B-F4BF-4B93-AD70-569C8162C285}" type="slidenum">
              <a:rPr lang="da-DK" smtClean="0"/>
              <a:t>‹nr.›</a:t>
            </a:fld>
            <a:endParaRPr lang="da-DK"/>
          </a:p>
        </p:txBody>
      </p:sp>
    </p:spTree>
    <p:extLst>
      <p:ext uri="{BB962C8B-B14F-4D97-AF65-F5344CB8AC3E}">
        <p14:creationId xmlns:p14="http://schemas.microsoft.com/office/powerpoint/2010/main" val="7021275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F020420C-B171-4369-854A-A52C97C5C235}" type="datetimeFigureOut">
              <a:rPr lang="da-DK" smtClean="0"/>
              <a:t>15-06-2015</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0224C92B-F4BF-4B93-AD70-569C8162C285}" type="slidenum">
              <a:rPr lang="da-DK" smtClean="0"/>
              <a:t>‹nr.›</a:t>
            </a:fld>
            <a:endParaRPr lang="da-DK"/>
          </a:p>
        </p:txBody>
      </p:sp>
    </p:spTree>
    <p:extLst>
      <p:ext uri="{BB962C8B-B14F-4D97-AF65-F5344CB8AC3E}">
        <p14:creationId xmlns:p14="http://schemas.microsoft.com/office/powerpoint/2010/main" val="9780861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i master</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F020420C-B171-4369-854A-A52C97C5C235}" type="datetimeFigureOut">
              <a:rPr lang="da-DK" smtClean="0"/>
              <a:t>15-06-2015</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0224C92B-F4BF-4B93-AD70-569C8162C285}" type="slidenum">
              <a:rPr lang="da-DK" smtClean="0"/>
              <a:t>‹nr.›</a:t>
            </a:fld>
            <a:endParaRPr lang="da-DK"/>
          </a:p>
        </p:txBody>
      </p:sp>
    </p:spTree>
    <p:extLst>
      <p:ext uri="{BB962C8B-B14F-4D97-AF65-F5344CB8AC3E}">
        <p14:creationId xmlns:p14="http://schemas.microsoft.com/office/powerpoint/2010/main" val="2096624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E2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Klik for at redigere i master</a:t>
            </a:r>
            <a:endParaRPr lang="da-DK" dirty="0"/>
          </a:p>
        </p:txBody>
      </p:sp>
      <p:sp>
        <p:nvSpPr>
          <p:cNvPr id="3" name="Pladsholder til indhold 2"/>
          <p:cNvSpPr>
            <a:spLocks noGrp="1"/>
          </p:cNvSpPr>
          <p:nvPr>
            <p:ph idx="1"/>
          </p:nvPr>
        </p:nvSpPr>
        <p:spPr/>
        <p:txBody>
          <a:bodyPr/>
          <a:lstStyle/>
          <a:p>
            <a:pPr lvl="0"/>
            <a:r>
              <a:rPr lang="da-DK" dirty="0" smtClean="0"/>
              <a:t>Klik for at redigere i master</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
        <p:nvSpPr>
          <p:cNvPr id="4" name="Pladsholder til dato 3"/>
          <p:cNvSpPr>
            <a:spLocks noGrp="1"/>
          </p:cNvSpPr>
          <p:nvPr>
            <p:ph type="dt" sz="half" idx="10"/>
          </p:nvPr>
        </p:nvSpPr>
        <p:spPr/>
        <p:txBody>
          <a:bodyPr/>
          <a:lstStyle/>
          <a:p>
            <a:fld id="{9976830E-CE86-4331-ABE2-EB70D752EDA6}" type="datetimeFigureOut">
              <a:rPr lang="da-DK" smtClean="0"/>
              <a:t>15-06-2015</a:t>
            </a:fld>
            <a:endParaRPr lang="da-DK"/>
          </a:p>
        </p:txBody>
      </p:sp>
      <p:sp>
        <p:nvSpPr>
          <p:cNvPr id="5" name="Pladsholder til sidefod 4"/>
          <p:cNvSpPr>
            <a:spLocks noGrp="1"/>
          </p:cNvSpPr>
          <p:nvPr>
            <p:ph type="ftr" sz="quarter" idx="11"/>
          </p:nvPr>
        </p:nvSpPr>
        <p:spPr/>
        <p:txBody>
          <a:bodyPr/>
          <a:lstStyle/>
          <a:p>
            <a:endParaRPr lang="da-DK" dirty="0"/>
          </a:p>
        </p:txBody>
      </p:sp>
      <p:sp>
        <p:nvSpPr>
          <p:cNvPr id="6" name="Pladsholder til diasnummer 5"/>
          <p:cNvSpPr>
            <a:spLocks noGrp="1"/>
          </p:cNvSpPr>
          <p:nvPr>
            <p:ph type="sldNum" sz="quarter" idx="12"/>
          </p:nvPr>
        </p:nvSpPr>
        <p:spPr/>
        <p:txBody>
          <a:bodyPr/>
          <a:lstStyle/>
          <a:p>
            <a:fld id="{88AAC1D1-88A6-4B32-ADC4-CC6DAF3D6358}" type="slidenum">
              <a:rPr lang="da-DK" smtClean="0"/>
              <a:t>‹nr.›</a:t>
            </a:fld>
            <a:endParaRPr lang="da-DK"/>
          </a:p>
        </p:txBody>
      </p:sp>
      <p:pic>
        <p:nvPicPr>
          <p:cNvPr id="1026" name="Picture 2" descr="C:\Users\B002160\Dropbox (DMA e-Navigation)\e-Navigation\Projects\Project X\Communication\SØFARTSSTYRELSEN FINAL LOGO\Bar for neden.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162" y="5930900"/>
            <a:ext cx="9174162" cy="927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p:cNvPicPr>
            <a:picLocks noChangeAspect="1"/>
          </p:cNvPicPr>
          <p:nvPr userDrawn="1"/>
        </p:nvPicPr>
        <p:blipFill>
          <a:blip r:embed="rId3"/>
          <a:stretch>
            <a:fillRect/>
          </a:stretch>
        </p:blipFill>
        <p:spPr>
          <a:xfrm>
            <a:off x="107504" y="6093296"/>
            <a:ext cx="864096" cy="587117"/>
          </a:xfrm>
          <a:prstGeom prst="rect">
            <a:avLst/>
          </a:prstGeom>
        </p:spPr>
      </p:pic>
    </p:spTree>
    <p:extLst>
      <p:ext uri="{BB962C8B-B14F-4D97-AF65-F5344CB8AC3E}">
        <p14:creationId xmlns:p14="http://schemas.microsoft.com/office/powerpoint/2010/main" val="2396882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i master</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F020420C-B171-4369-854A-A52C97C5C235}" type="datetimeFigureOut">
              <a:rPr lang="da-DK" smtClean="0"/>
              <a:t>15-06-2015</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0224C92B-F4BF-4B93-AD70-569C8162C285}" type="slidenum">
              <a:rPr lang="da-DK" smtClean="0"/>
              <a:t>‹nr.›</a:t>
            </a:fld>
            <a:endParaRPr lang="da-DK"/>
          </a:p>
        </p:txBody>
      </p:sp>
    </p:spTree>
    <p:extLst>
      <p:ext uri="{BB962C8B-B14F-4D97-AF65-F5344CB8AC3E}">
        <p14:creationId xmlns:p14="http://schemas.microsoft.com/office/powerpoint/2010/main" val="38387080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F020420C-B171-4369-854A-A52C97C5C235}" type="datetimeFigureOut">
              <a:rPr lang="da-DK" smtClean="0"/>
              <a:t>15-06-2015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224C92B-F4BF-4B93-AD70-569C8162C285}" type="slidenum">
              <a:rPr lang="da-DK" smtClean="0"/>
              <a:t>‹nr.›</a:t>
            </a:fld>
            <a:endParaRPr lang="da-DK"/>
          </a:p>
        </p:txBody>
      </p:sp>
    </p:spTree>
    <p:extLst>
      <p:ext uri="{BB962C8B-B14F-4D97-AF65-F5344CB8AC3E}">
        <p14:creationId xmlns:p14="http://schemas.microsoft.com/office/powerpoint/2010/main" val="2875825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i master</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F020420C-B171-4369-854A-A52C97C5C235}" type="datetimeFigureOut">
              <a:rPr lang="da-DK" smtClean="0"/>
              <a:t>15-06-2015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0224C92B-F4BF-4B93-AD70-569C8162C285}" type="slidenum">
              <a:rPr lang="da-DK" smtClean="0"/>
              <a:t>‹nr.›</a:t>
            </a:fld>
            <a:endParaRPr lang="da-DK"/>
          </a:p>
        </p:txBody>
      </p:sp>
    </p:spTree>
    <p:extLst>
      <p:ext uri="{BB962C8B-B14F-4D97-AF65-F5344CB8AC3E}">
        <p14:creationId xmlns:p14="http://schemas.microsoft.com/office/powerpoint/2010/main" val="1010516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i master</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i master</a:t>
            </a:r>
          </a:p>
        </p:txBody>
      </p:sp>
      <p:sp>
        <p:nvSpPr>
          <p:cNvPr id="4" name="Pladsholder til dato 3"/>
          <p:cNvSpPr>
            <a:spLocks noGrp="1"/>
          </p:cNvSpPr>
          <p:nvPr>
            <p:ph type="dt" sz="half" idx="10"/>
          </p:nvPr>
        </p:nvSpPr>
        <p:spPr/>
        <p:txBody>
          <a:bodyPr/>
          <a:lstStyle/>
          <a:p>
            <a:fld id="{9976830E-CE86-4331-ABE2-EB70D752EDA6}" type="datetimeFigureOut">
              <a:rPr lang="da-DK" smtClean="0"/>
              <a:t>15-06-2015</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88AAC1D1-88A6-4B32-ADC4-CC6DAF3D6358}" type="slidenum">
              <a:rPr lang="da-DK" smtClean="0"/>
              <a:t>‹nr.›</a:t>
            </a:fld>
            <a:endParaRPr lang="da-DK"/>
          </a:p>
        </p:txBody>
      </p:sp>
    </p:spTree>
    <p:extLst>
      <p:ext uri="{BB962C8B-B14F-4D97-AF65-F5344CB8AC3E}">
        <p14:creationId xmlns:p14="http://schemas.microsoft.com/office/powerpoint/2010/main" val="2471839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9976830E-CE86-4331-ABE2-EB70D752EDA6}" type="datetimeFigureOut">
              <a:rPr lang="da-DK" smtClean="0"/>
              <a:t>15-06-2015</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88AAC1D1-88A6-4B32-ADC4-CC6DAF3D6358}" type="slidenum">
              <a:rPr lang="da-DK" smtClean="0"/>
              <a:t>‹nr.›</a:t>
            </a:fld>
            <a:endParaRPr lang="da-DK"/>
          </a:p>
        </p:txBody>
      </p:sp>
    </p:spTree>
    <p:extLst>
      <p:ext uri="{BB962C8B-B14F-4D97-AF65-F5344CB8AC3E}">
        <p14:creationId xmlns:p14="http://schemas.microsoft.com/office/powerpoint/2010/main" val="28945174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i master</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9976830E-CE86-4331-ABE2-EB70D752EDA6}" type="datetimeFigureOut">
              <a:rPr lang="da-DK" smtClean="0"/>
              <a:t>15-06-2015</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88AAC1D1-88A6-4B32-ADC4-CC6DAF3D6358}" type="slidenum">
              <a:rPr lang="da-DK" smtClean="0"/>
              <a:t>‹nr.›</a:t>
            </a:fld>
            <a:endParaRPr lang="da-DK"/>
          </a:p>
        </p:txBody>
      </p:sp>
    </p:spTree>
    <p:extLst>
      <p:ext uri="{BB962C8B-B14F-4D97-AF65-F5344CB8AC3E}">
        <p14:creationId xmlns:p14="http://schemas.microsoft.com/office/powerpoint/2010/main" val="3898024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da-DK"/>
          </a:p>
        </p:txBody>
      </p:sp>
      <p:sp>
        <p:nvSpPr>
          <p:cNvPr id="3" name="Pladsholder til dato 2"/>
          <p:cNvSpPr>
            <a:spLocks noGrp="1"/>
          </p:cNvSpPr>
          <p:nvPr>
            <p:ph type="dt" sz="half" idx="10"/>
          </p:nvPr>
        </p:nvSpPr>
        <p:spPr/>
        <p:txBody>
          <a:bodyPr/>
          <a:lstStyle/>
          <a:p>
            <a:fld id="{9976830E-CE86-4331-ABE2-EB70D752EDA6}" type="datetimeFigureOut">
              <a:rPr lang="da-DK" smtClean="0"/>
              <a:t>15-06-2015</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88AAC1D1-88A6-4B32-ADC4-CC6DAF3D6358}" type="slidenum">
              <a:rPr lang="da-DK" smtClean="0"/>
              <a:t>‹nr.›</a:t>
            </a:fld>
            <a:endParaRPr lang="da-DK"/>
          </a:p>
        </p:txBody>
      </p:sp>
    </p:spTree>
    <p:extLst>
      <p:ext uri="{BB962C8B-B14F-4D97-AF65-F5344CB8AC3E}">
        <p14:creationId xmlns:p14="http://schemas.microsoft.com/office/powerpoint/2010/main" val="1153757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9976830E-CE86-4331-ABE2-EB70D752EDA6}" type="datetimeFigureOut">
              <a:rPr lang="da-DK" smtClean="0"/>
              <a:t>15-06-2015</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88AAC1D1-88A6-4B32-ADC4-CC6DAF3D6358}" type="slidenum">
              <a:rPr lang="da-DK" smtClean="0"/>
              <a:t>‹nr.›</a:t>
            </a:fld>
            <a:endParaRPr lang="da-DK"/>
          </a:p>
        </p:txBody>
      </p:sp>
    </p:spTree>
    <p:extLst>
      <p:ext uri="{BB962C8B-B14F-4D97-AF65-F5344CB8AC3E}">
        <p14:creationId xmlns:p14="http://schemas.microsoft.com/office/powerpoint/2010/main" val="1503319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i master</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9976830E-CE86-4331-ABE2-EB70D752EDA6}" type="datetimeFigureOut">
              <a:rPr lang="da-DK" smtClean="0"/>
              <a:t>15-06-2015</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88AAC1D1-88A6-4B32-ADC4-CC6DAF3D6358}" type="slidenum">
              <a:rPr lang="da-DK" smtClean="0"/>
              <a:t>‹nr.›</a:t>
            </a:fld>
            <a:endParaRPr lang="da-DK"/>
          </a:p>
        </p:txBody>
      </p:sp>
    </p:spTree>
    <p:extLst>
      <p:ext uri="{BB962C8B-B14F-4D97-AF65-F5344CB8AC3E}">
        <p14:creationId xmlns:p14="http://schemas.microsoft.com/office/powerpoint/2010/main" val="763299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i master</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9976830E-CE86-4331-ABE2-EB70D752EDA6}" type="datetimeFigureOut">
              <a:rPr lang="da-DK" smtClean="0"/>
              <a:t>15-06-2015</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88AAC1D1-88A6-4B32-ADC4-CC6DAF3D6358}" type="slidenum">
              <a:rPr lang="da-DK" smtClean="0"/>
              <a:t>‹nr.›</a:t>
            </a:fld>
            <a:endParaRPr lang="da-DK"/>
          </a:p>
        </p:txBody>
      </p:sp>
    </p:spTree>
    <p:extLst>
      <p:ext uri="{BB962C8B-B14F-4D97-AF65-F5344CB8AC3E}">
        <p14:creationId xmlns:p14="http://schemas.microsoft.com/office/powerpoint/2010/main" val="3285019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Klik for at redigere i master</a:t>
            </a:r>
            <a:endParaRPr lang="da-DK"/>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76830E-CE86-4331-ABE2-EB70D752EDA6}" type="datetimeFigureOut">
              <a:rPr lang="da-DK" smtClean="0"/>
              <a:t>15-06-2015</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AAC1D1-88A6-4B32-ADC4-CC6DAF3D6358}" type="slidenum">
              <a:rPr lang="da-DK" smtClean="0"/>
              <a:t>‹nr.›</a:t>
            </a:fld>
            <a:endParaRPr lang="da-DK"/>
          </a:p>
        </p:txBody>
      </p:sp>
    </p:spTree>
    <p:extLst>
      <p:ext uri="{BB962C8B-B14F-4D97-AF65-F5344CB8AC3E}">
        <p14:creationId xmlns:p14="http://schemas.microsoft.com/office/powerpoint/2010/main" val="7732642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Klik for at redigere i master</a:t>
            </a:r>
            <a:endParaRPr lang="da-DK"/>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20420C-B171-4369-854A-A52C97C5C235}" type="datetimeFigureOut">
              <a:rPr lang="da-DK" smtClean="0"/>
              <a:t>15-06-2015</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24C92B-F4BF-4B93-AD70-569C8162C285}" type="slidenum">
              <a:rPr lang="da-DK" smtClean="0"/>
              <a:t>‹nr.›</a:t>
            </a:fld>
            <a:endParaRPr lang="da-DK"/>
          </a:p>
        </p:txBody>
      </p:sp>
    </p:spTree>
    <p:extLst>
      <p:ext uri="{BB962C8B-B14F-4D97-AF65-F5344CB8AC3E}">
        <p14:creationId xmlns:p14="http://schemas.microsoft.com/office/powerpoint/2010/main" val="38225647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a-DK" b="1" dirty="0" smtClean="0"/>
              <a:t>Project </a:t>
            </a:r>
            <a:r>
              <a:rPr lang="da-DK" b="1" dirty="0"/>
              <a:t>P</a:t>
            </a:r>
            <a:r>
              <a:rPr lang="da-DK" b="1" dirty="0" smtClean="0"/>
              <a:t>resentation</a:t>
            </a:r>
            <a:endParaRPr lang="da-DK" b="1" dirty="0"/>
          </a:p>
        </p:txBody>
      </p:sp>
      <p:sp>
        <p:nvSpPr>
          <p:cNvPr id="3" name="Undertitel 2"/>
          <p:cNvSpPr>
            <a:spLocks noGrp="1"/>
          </p:cNvSpPr>
          <p:nvPr>
            <p:ph type="subTitle" idx="1"/>
          </p:nvPr>
        </p:nvSpPr>
        <p:spPr/>
        <p:txBody>
          <a:bodyPr/>
          <a:lstStyle/>
          <a:p>
            <a:r>
              <a:rPr lang="da-DK" dirty="0" smtClean="0"/>
              <a:t>Bjørn Borbye Pedersen</a:t>
            </a:r>
          </a:p>
          <a:p>
            <a:r>
              <a:rPr lang="da-DK" dirty="0" smtClean="0"/>
              <a:t>Danish Maritime Authority</a:t>
            </a:r>
            <a:endParaRPr lang="da-DK" dirty="0"/>
          </a:p>
        </p:txBody>
      </p:sp>
    </p:spTree>
    <p:extLst>
      <p:ext uri="{BB962C8B-B14F-4D97-AF65-F5344CB8AC3E}">
        <p14:creationId xmlns:p14="http://schemas.microsoft.com/office/powerpoint/2010/main" val="13861743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46538" y="455712"/>
            <a:ext cx="7391400" cy="381000"/>
          </a:xfrm>
        </p:spPr>
        <p:txBody>
          <a:bodyPr>
            <a:normAutofit fontScale="90000"/>
          </a:bodyPr>
          <a:lstStyle/>
          <a:p>
            <a:r>
              <a:rPr lang="en-GB" b="1" dirty="0" smtClean="0"/>
              <a:t> e-maritime services</a:t>
            </a:r>
            <a:endParaRPr lang="da-DK" b="1" dirty="0"/>
          </a:p>
        </p:txBody>
      </p:sp>
      <p:sp>
        <p:nvSpPr>
          <p:cNvPr id="3" name="Pladsholder til indhold 2"/>
          <p:cNvSpPr>
            <a:spLocks noGrp="1"/>
          </p:cNvSpPr>
          <p:nvPr>
            <p:ph idx="1"/>
          </p:nvPr>
        </p:nvSpPr>
        <p:spPr>
          <a:xfrm>
            <a:off x="1066800" y="2004848"/>
            <a:ext cx="2638097" cy="4051300"/>
          </a:xfrm>
        </p:spPr>
        <p:txBody>
          <a:bodyPr>
            <a:normAutofit/>
          </a:bodyPr>
          <a:lstStyle/>
          <a:p>
            <a:pPr lvl="0"/>
            <a:r>
              <a:rPr lang="en-GB" sz="1800" b="1" dirty="0"/>
              <a:t>Develop, test and, where possible, implement e-maritime </a:t>
            </a:r>
            <a:r>
              <a:rPr lang="en-GB" sz="1800" b="1" dirty="0" smtClean="0"/>
              <a:t>solutions.</a:t>
            </a:r>
          </a:p>
          <a:p>
            <a:pPr lvl="0"/>
            <a:endParaRPr lang="en-GB" sz="1800" b="1" dirty="0"/>
          </a:p>
          <a:p>
            <a:pPr lvl="0"/>
            <a:r>
              <a:rPr lang="en-GB" sz="1800" b="1" dirty="0" smtClean="0"/>
              <a:t>3 services to decrease administrative burdens</a:t>
            </a:r>
            <a:endParaRPr lang="da-DK" sz="1800" b="1" dirty="0"/>
          </a:p>
          <a:p>
            <a:endParaRPr lang="da-DK" sz="3600" b="1" dirty="0"/>
          </a:p>
        </p:txBody>
      </p:sp>
      <p:pic>
        <p:nvPicPr>
          <p:cNvPr id="4" name="Picture 4" descr="https://arcticweb-test.e-navigation.net/docs/img/i_b49dccc808cb4430_html_4b91060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7782" y="1355834"/>
            <a:ext cx="4717664" cy="4039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53523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GB" b="1" dirty="0" smtClean="0"/>
              <a:t>Emergency </a:t>
            </a:r>
            <a:r>
              <a:rPr lang="en-GB" b="1" dirty="0"/>
              <a:t>response </a:t>
            </a:r>
            <a:r>
              <a:rPr lang="en-GB" b="1" dirty="0" smtClean="0"/>
              <a:t>solution for Arctic</a:t>
            </a:r>
            <a:endParaRPr lang="da-DK" b="1" dirty="0"/>
          </a:p>
        </p:txBody>
      </p:sp>
      <p:sp>
        <p:nvSpPr>
          <p:cNvPr id="3" name="Pladsholder til indhold 2"/>
          <p:cNvSpPr>
            <a:spLocks noGrp="1"/>
          </p:cNvSpPr>
          <p:nvPr>
            <p:ph idx="1"/>
          </p:nvPr>
        </p:nvSpPr>
        <p:spPr/>
        <p:txBody>
          <a:bodyPr/>
          <a:lstStyle/>
          <a:p>
            <a:pPr marL="0" indent="0">
              <a:buNone/>
            </a:pPr>
            <a:endParaRPr lang="da-DK" dirty="0" smtClean="0"/>
          </a:p>
          <a:p>
            <a:pPr marL="0" indent="0">
              <a:buNone/>
            </a:pPr>
            <a:endParaRPr lang="da-DK" dirty="0"/>
          </a:p>
        </p:txBody>
      </p:sp>
      <p:pic>
        <p:nvPicPr>
          <p:cNvPr id="4" name="Billede 2" descr="cid:image002.png@01D00003.5109E8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968500"/>
            <a:ext cx="6843601" cy="376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77188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a-DK" b="1" dirty="0" err="1" smtClean="0"/>
              <a:t>SOx</a:t>
            </a:r>
            <a:r>
              <a:rPr lang="da-DK" b="1" dirty="0" smtClean="0"/>
              <a:t> emissions </a:t>
            </a:r>
            <a:r>
              <a:rPr lang="da-DK" b="1" dirty="0" err="1" smtClean="0"/>
              <a:t>monitoring</a:t>
            </a:r>
            <a:r>
              <a:rPr lang="da-DK" b="1" dirty="0" smtClean="0"/>
              <a:t> service</a:t>
            </a:r>
            <a:endParaRPr lang="da-DK" b="1" dirty="0"/>
          </a:p>
        </p:txBody>
      </p:sp>
      <p:sp>
        <p:nvSpPr>
          <p:cNvPr id="3" name="Pladsholder til indhold 2"/>
          <p:cNvSpPr>
            <a:spLocks noGrp="1"/>
          </p:cNvSpPr>
          <p:nvPr>
            <p:ph idx="1"/>
          </p:nvPr>
        </p:nvSpPr>
        <p:spPr/>
        <p:txBody>
          <a:bodyPr>
            <a:normAutofit/>
          </a:bodyPr>
          <a:lstStyle/>
          <a:p>
            <a:pPr lvl="0"/>
            <a:r>
              <a:rPr lang="en-GB" sz="1800" dirty="0"/>
              <a:t>Develop solutions to monitor emissions with a focus on </a:t>
            </a:r>
            <a:r>
              <a:rPr lang="da-DK" sz="1800" dirty="0" err="1"/>
              <a:t>SOx</a:t>
            </a:r>
            <a:r>
              <a:rPr lang="en-GB" sz="1800" dirty="0" smtClean="0"/>
              <a:t> </a:t>
            </a:r>
            <a:r>
              <a:rPr lang="en-GB" sz="1800" dirty="0"/>
              <a:t>and conduct validation trials in the Baltic Sea Region.</a:t>
            </a:r>
            <a:endParaRPr lang="da-DK" sz="1800" dirty="0"/>
          </a:p>
          <a:p>
            <a:endParaRPr lang="da-DK" sz="1800" dirty="0" smtClean="0"/>
          </a:p>
          <a:p>
            <a:r>
              <a:rPr lang="da-DK" sz="1800" dirty="0" smtClean="0"/>
              <a:t>A service </a:t>
            </a:r>
            <a:r>
              <a:rPr lang="da-DK" sz="1800" dirty="0"/>
              <a:t>for </a:t>
            </a:r>
            <a:r>
              <a:rPr lang="da-DK" sz="1800" dirty="0" err="1"/>
              <a:t>monitoring</a:t>
            </a:r>
            <a:r>
              <a:rPr lang="da-DK" sz="1800" dirty="0"/>
              <a:t> information </a:t>
            </a:r>
            <a:r>
              <a:rPr lang="da-DK" sz="1800" dirty="0" err="1"/>
              <a:t>about</a:t>
            </a:r>
            <a:r>
              <a:rPr lang="da-DK" sz="1800" dirty="0"/>
              <a:t> </a:t>
            </a:r>
            <a:r>
              <a:rPr lang="da-DK" sz="1800" dirty="0" err="1"/>
              <a:t>vessels</a:t>
            </a:r>
            <a:r>
              <a:rPr lang="da-DK" sz="1800" dirty="0"/>
              <a:t>’ </a:t>
            </a:r>
            <a:r>
              <a:rPr lang="da-DK" sz="1800" dirty="0" err="1"/>
              <a:t>SOx</a:t>
            </a:r>
            <a:r>
              <a:rPr lang="da-DK" sz="1800" dirty="0"/>
              <a:t> </a:t>
            </a:r>
            <a:r>
              <a:rPr lang="da-DK" sz="1800" dirty="0" smtClean="0"/>
              <a:t>emissions </a:t>
            </a:r>
            <a:r>
              <a:rPr lang="da-DK" sz="1800" dirty="0" err="1" smtClean="0"/>
              <a:t>will</a:t>
            </a:r>
            <a:r>
              <a:rPr lang="da-DK" sz="1800" dirty="0" smtClean="0"/>
              <a:t> </a:t>
            </a:r>
            <a:r>
              <a:rPr lang="da-DK" sz="1800" dirty="0" err="1" smtClean="0"/>
              <a:t>be</a:t>
            </a:r>
            <a:r>
              <a:rPr lang="da-DK" sz="1800" dirty="0" smtClean="0"/>
              <a:t> </a:t>
            </a:r>
            <a:r>
              <a:rPr lang="da-DK" sz="1800" dirty="0" err="1" smtClean="0"/>
              <a:t>developed</a:t>
            </a:r>
            <a:endParaRPr lang="da-DK" sz="1800" dirty="0"/>
          </a:p>
        </p:txBody>
      </p:sp>
      <p:pic>
        <p:nvPicPr>
          <p:cNvPr id="2050" name="Picture 2" descr="Vessel emissions sl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458" y="3563169"/>
            <a:ext cx="6816687" cy="2080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36878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a-DK" b="1" dirty="0" err="1" smtClean="0"/>
              <a:t>Novel</a:t>
            </a:r>
            <a:r>
              <a:rPr lang="da-DK" b="1" dirty="0" smtClean="0"/>
              <a:t> </a:t>
            </a:r>
            <a:r>
              <a:rPr lang="da-DK" b="1" dirty="0" err="1" smtClean="0"/>
              <a:t>communication</a:t>
            </a:r>
            <a:r>
              <a:rPr lang="da-DK" b="1" dirty="0" smtClean="0"/>
              <a:t> </a:t>
            </a:r>
            <a:r>
              <a:rPr lang="da-DK" b="1" dirty="0" err="1" smtClean="0"/>
              <a:t>channels</a:t>
            </a:r>
            <a:endParaRPr lang="da-DK" b="1" dirty="0"/>
          </a:p>
        </p:txBody>
      </p:sp>
      <p:sp>
        <p:nvSpPr>
          <p:cNvPr id="3" name="Pladsholder til indhold 2"/>
          <p:cNvSpPr>
            <a:spLocks noGrp="1"/>
          </p:cNvSpPr>
          <p:nvPr>
            <p:ph idx="1"/>
          </p:nvPr>
        </p:nvSpPr>
        <p:spPr/>
        <p:txBody>
          <a:bodyPr/>
          <a:lstStyle/>
          <a:p>
            <a:pPr lvl="0"/>
            <a:r>
              <a:rPr lang="en-GB" sz="1600" dirty="0"/>
              <a:t>Create innovative and cost-effective solutions with novel communication technology to deal with ships’ challenge of getting access to information services at a reasonable price, especially in remote places such as the Arctic.</a:t>
            </a:r>
            <a:endParaRPr lang="da-DK" sz="1600" dirty="0"/>
          </a:p>
          <a:p>
            <a:endParaRPr lang="da-DK" sz="1600" dirty="0" smtClean="0"/>
          </a:p>
          <a:p>
            <a:r>
              <a:rPr lang="da-DK" sz="1600" dirty="0" smtClean="0"/>
              <a:t>Work </a:t>
            </a:r>
            <a:r>
              <a:rPr lang="da-DK" sz="1600" dirty="0" err="1" smtClean="0"/>
              <a:t>will</a:t>
            </a:r>
            <a:r>
              <a:rPr lang="da-DK" sz="1600" dirty="0" smtClean="0"/>
              <a:t> </a:t>
            </a:r>
            <a:r>
              <a:rPr lang="da-DK" sz="1600" dirty="0" err="1" smtClean="0"/>
              <a:t>focus</a:t>
            </a:r>
            <a:r>
              <a:rPr lang="da-DK" sz="1600" dirty="0" smtClean="0"/>
              <a:t> on </a:t>
            </a:r>
            <a:r>
              <a:rPr lang="da-DK" sz="1600" dirty="0" err="1" smtClean="0"/>
              <a:t>maturing</a:t>
            </a:r>
            <a:r>
              <a:rPr lang="da-DK" sz="1600" dirty="0"/>
              <a:t> VDES </a:t>
            </a:r>
            <a:r>
              <a:rPr lang="da-DK" sz="1600" dirty="0" smtClean="0"/>
              <a:t>(VHF </a:t>
            </a:r>
            <a:r>
              <a:rPr lang="da-DK" sz="1600" dirty="0"/>
              <a:t>Data Exchange </a:t>
            </a:r>
            <a:r>
              <a:rPr lang="da-DK" sz="1600" dirty="0" smtClean="0"/>
              <a:t>System)</a:t>
            </a:r>
            <a:endParaRPr lang="da-DK" sz="1600" dirty="0"/>
          </a:p>
        </p:txBody>
      </p:sp>
      <p:pic>
        <p:nvPicPr>
          <p:cNvPr id="3074" name="Picture 2" descr="http://www.isode.com/img/annexe-e-2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2936" y="3938696"/>
            <a:ext cx="6058241" cy="1863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94656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a-DK" b="1" dirty="0" err="1" smtClean="0"/>
              <a:t>Standardisation</a:t>
            </a:r>
            <a:r>
              <a:rPr lang="da-DK" b="1" dirty="0" smtClean="0"/>
              <a:t> and </a:t>
            </a:r>
            <a:r>
              <a:rPr lang="da-DK" b="1" dirty="0" err="1" smtClean="0"/>
              <a:t>harmonisation</a:t>
            </a:r>
            <a:endParaRPr lang="da-DK" b="1" dirty="0"/>
          </a:p>
        </p:txBody>
      </p:sp>
      <p:pic>
        <p:nvPicPr>
          <p:cNvPr id="4098" name="Picture 2" descr="http://www.mybimproject.com/wp-content/uploads/2014/07/Standardis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5488" y="1700808"/>
            <a:ext cx="6752896" cy="4029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90816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a-DK" b="1" dirty="0" smtClean="0"/>
              <a:t>First the </a:t>
            </a:r>
            <a:r>
              <a:rPr lang="da-DK" b="1" dirty="0" err="1" smtClean="0"/>
              <a:t>Arctic</a:t>
            </a:r>
            <a:r>
              <a:rPr lang="da-DK" b="1" dirty="0" smtClean="0"/>
              <a:t> and </a:t>
            </a:r>
            <a:r>
              <a:rPr lang="da-DK" b="1" dirty="0" err="1" smtClean="0"/>
              <a:t>Baltic</a:t>
            </a:r>
            <a:r>
              <a:rPr lang="da-DK" b="1" dirty="0" smtClean="0"/>
              <a:t/>
            </a:r>
            <a:br>
              <a:rPr lang="da-DK" b="1" dirty="0" smtClean="0"/>
            </a:br>
            <a:r>
              <a:rPr lang="da-DK" b="1" dirty="0" smtClean="0"/>
              <a:t>– </a:t>
            </a:r>
            <a:r>
              <a:rPr lang="da-DK" b="1" dirty="0" err="1" smtClean="0"/>
              <a:t>then</a:t>
            </a:r>
            <a:r>
              <a:rPr lang="da-DK" b="1" dirty="0" smtClean="0"/>
              <a:t> the rest of the globe</a:t>
            </a:r>
            <a:endParaRPr lang="da-DK" b="1"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321" y="1484784"/>
            <a:ext cx="7740879" cy="4352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011694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Illustration2_B"/>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24348" y="404663"/>
            <a:ext cx="5755964" cy="602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18269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p:txBody>
          <a:bodyPr/>
          <a:lstStyle/>
          <a:p>
            <a:pPr marL="0" indent="0" algn="ctr">
              <a:buNone/>
            </a:pPr>
            <a:endParaRPr lang="da-DK" sz="3200" b="1" dirty="0" smtClean="0"/>
          </a:p>
          <a:p>
            <a:pPr marL="0" indent="0" algn="ctr">
              <a:buNone/>
            </a:pPr>
            <a:endParaRPr lang="da-DK" sz="3200" b="1" dirty="0"/>
          </a:p>
          <a:p>
            <a:pPr marL="0" indent="0" algn="ctr">
              <a:buNone/>
            </a:pPr>
            <a:r>
              <a:rPr lang="da-DK" sz="3200" b="1" dirty="0" err="1" smtClean="0"/>
              <a:t>Thank</a:t>
            </a:r>
            <a:r>
              <a:rPr lang="da-DK" sz="3200" b="1" dirty="0" smtClean="0"/>
              <a:t> </a:t>
            </a:r>
            <a:r>
              <a:rPr lang="da-DK" sz="3200" b="1" dirty="0" err="1" smtClean="0"/>
              <a:t>you</a:t>
            </a:r>
            <a:endParaRPr lang="da-DK" sz="3200" b="1" dirty="0"/>
          </a:p>
        </p:txBody>
      </p:sp>
    </p:spTree>
    <p:extLst>
      <p:ext uri="{BB962C8B-B14F-4D97-AF65-F5344CB8AC3E}">
        <p14:creationId xmlns:p14="http://schemas.microsoft.com/office/powerpoint/2010/main" val="35606457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dirty="0" smtClean="0"/>
              <a:t>Project in numbers</a:t>
            </a:r>
            <a:endParaRPr lang="en-US" b="1" dirty="0"/>
          </a:p>
        </p:txBody>
      </p:sp>
      <p:sp>
        <p:nvSpPr>
          <p:cNvPr id="3" name="Pladsholder til indhold 2"/>
          <p:cNvSpPr>
            <a:spLocks noGrp="1"/>
          </p:cNvSpPr>
          <p:nvPr>
            <p:ph idx="1"/>
          </p:nvPr>
        </p:nvSpPr>
        <p:spPr>
          <a:xfrm>
            <a:off x="1066800" y="1968500"/>
            <a:ext cx="7391399" cy="4051300"/>
          </a:xfrm>
        </p:spPr>
        <p:txBody>
          <a:bodyPr>
            <a:normAutofit/>
          </a:bodyPr>
          <a:lstStyle/>
          <a:p>
            <a:pPr marL="0" indent="0">
              <a:buNone/>
            </a:pPr>
            <a:r>
              <a:rPr lang="en-US" sz="1800" dirty="0" smtClean="0"/>
              <a:t>Length: </a:t>
            </a:r>
            <a:r>
              <a:rPr lang="en-US" sz="2800" dirty="0" smtClean="0"/>
              <a:t>36</a:t>
            </a:r>
            <a:r>
              <a:rPr lang="en-US" sz="3600" dirty="0" smtClean="0"/>
              <a:t> </a:t>
            </a:r>
            <a:r>
              <a:rPr lang="en-US" sz="1800" dirty="0" smtClean="0"/>
              <a:t>months</a:t>
            </a:r>
          </a:p>
          <a:p>
            <a:pPr marL="0" indent="0">
              <a:buNone/>
            </a:pPr>
            <a:r>
              <a:rPr lang="en-US" sz="1800" dirty="0" smtClean="0"/>
              <a:t>Start: May </a:t>
            </a:r>
            <a:r>
              <a:rPr lang="en-US" sz="2800" dirty="0" smtClean="0"/>
              <a:t>2015</a:t>
            </a:r>
            <a:endParaRPr lang="en-US" sz="3600" dirty="0" smtClean="0"/>
          </a:p>
          <a:p>
            <a:pPr marL="0" indent="0">
              <a:buNone/>
            </a:pPr>
            <a:r>
              <a:rPr lang="en-US" sz="1800" dirty="0" smtClean="0"/>
              <a:t>Budget: </a:t>
            </a:r>
            <a:r>
              <a:rPr lang="en-US" sz="2800" dirty="0" smtClean="0"/>
              <a:t>11.5 </a:t>
            </a:r>
            <a:r>
              <a:rPr lang="en-US" sz="1800" dirty="0" smtClean="0"/>
              <a:t>M Euro </a:t>
            </a:r>
          </a:p>
          <a:p>
            <a:pPr marL="0" indent="0">
              <a:buNone/>
            </a:pPr>
            <a:r>
              <a:rPr lang="en-US" sz="1800" dirty="0" smtClean="0"/>
              <a:t>EU funding: </a:t>
            </a:r>
            <a:r>
              <a:rPr lang="en-US" sz="2800" dirty="0" smtClean="0"/>
              <a:t>9.8 </a:t>
            </a:r>
            <a:r>
              <a:rPr lang="en-US" sz="1800" dirty="0" smtClean="0"/>
              <a:t>M Euro </a:t>
            </a:r>
          </a:p>
          <a:p>
            <a:pPr marL="0" indent="0">
              <a:buNone/>
            </a:pPr>
            <a:r>
              <a:rPr lang="en-US" sz="1800" dirty="0" smtClean="0"/>
              <a:t>Partners:</a:t>
            </a:r>
            <a:r>
              <a:rPr lang="en-US" sz="3600" dirty="0" smtClean="0"/>
              <a:t> </a:t>
            </a:r>
            <a:r>
              <a:rPr lang="en-US" sz="2800" dirty="0" smtClean="0"/>
              <a:t>32 </a:t>
            </a:r>
            <a:endParaRPr lang="en-US" sz="3600" dirty="0" smtClean="0"/>
          </a:p>
          <a:p>
            <a:pPr marL="0" indent="0">
              <a:buNone/>
            </a:pPr>
            <a:r>
              <a:rPr lang="en-US" sz="1800" dirty="0" smtClean="0"/>
              <a:t>Partner countries: </a:t>
            </a:r>
            <a:r>
              <a:rPr lang="en-US" sz="2800" dirty="0" smtClean="0"/>
              <a:t>12 </a:t>
            </a:r>
            <a:endParaRPr lang="en-US" sz="3600" dirty="0" smtClean="0"/>
          </a:p>
          <a:p>
            <a:pPr marL="0" indent="0">
              <a:buNone/>
            </a:pPr>
            <a:r>
              <a:rPr lang="en-GB" sz="1800" dirty="0"/>
              <a:t>Total </a:t>
            </a:r>
            <a:r>
              <a:rPr lang="en-GB" sz="1800" dirty="0" smtClean="0"/>
              <a:t>work: </a:t>
            </a:r>
            <a:r>
              <a:rPr lang="en-GB" sz="2800" dirty="0" smtClean="0"/>
              <a:t>1164 </a:t>
            </a:r>
            <a:r>
              <a:rPr lang="en-GB" sz="1800" dirty="0"/>
              <a:t>man months</a:t>
            </a:r>
            <a:endParaRPr lang="da-DK" sz="1800" dirty="0"/>
          </a:p>
          <a:p>
            <a:endParaRPr lang="en-US" sz="3600" dirty="0" smtClean="0"/>
          </a:p>
          <a:p>
            <a:endParaRPr lang="en-US" sz="3600" dirty="0"/>
          </a:p>
        </p:txBody>
      </p:sp>
    </p:spTree>
    <p:extLst>
      <p:ext uri="{BB962C8B-B14F-4D97-AF65-F5344CB8AC3E}">
        <p14:creationId xmlns:p14="http://schemas.microsoft.com/office/powerpoint/2010/main" val="524269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sz="3600" b="1" dirty="0" smtClean="0"/>
              <a:t>Participants: </a:t>
            </a:r>
            <a:r>
              <a:rPr lang="en-GB" sz="3600" b="1" dirty="0"/>
              <a:t>Governmental</a:t>
            </a:r>
            <a:endParaRPr lang="da-DK" sz="3600" b="1" dirty="0"/>
          </a:p>
        </p:txBody>
      </p:sp>
      <p:graphicFrame>
        <p:nvGraphicFramePr>
          <p:cNvPr id="6" name="Pladsholder til indhold 5"/>
          <p:cNvGraphicFramePr>
            <a:graphicFrameLocks noGrp="1"/>
          </p:cNvGraphicFramePr>
          <p:nvPr>
            <p:ph idx="1"/>
            <p:extLst>
              <p:ext uri="{D42A27DB-BD31-4B8C-83A1-F6EECF244321}">
                <p14:modId xmlns:p14="http://schemas.microsoft.com/office/powerpoint/2010/main" val="3375307119"/>
              </p:ext>
            </p:extLst>
          </p:nvPr>
        </p:nvGraphicFramePr>
        <p:xfrm>
          <a:off x="1438275" y="2447922"/>
          <a:ext cx="6555740" cy="2997305"/>
        </p:xfrm>
        <a:graphic>
          <a:graphicData uri="http://schemas.openxmlformats.org/drawingml/2006/table">
            <a:tbl>
              <a:tblPr firstRow="1" firstCol="1" bandRow="1">
                <a:tableStyleId>{2D5ABB26-0587-4C30-8999-92F81FD0307C}</a:tableStyleId>
              </a:tblPr>
              <a:tblGrid>
                <a:gridCol w="4473182"/>
                <a:gridCol w="2082558"/>
              </a:tblGrid>
              <a:tr h="333034">
                <a:tc>
                  <a:txBody>
                    <a:bodyPr/>
                    <a:lstStyle/>
                    <a:p>
                      <a:pPr>
                        <a:spcAft>
                          <a:spcPts val="0"/>
                        </a:spcAft>
                      </a:pPr>
                      <a:r>
                        <a:rPr lang="en-GB" sz="1800" b="1" dirty="0">
                          <a:solidFill>
                            <a:srgbClr val="002060"/>
                          </a:solidFill>
                          <a:effectLst/>
                        </a:rPr>
                        <a:t>Danish Maritime Authority (Coordinator) </a:t>
                      </a:r>
                      <a:endParaRPr lang="da-DK" sz="3200" b="1" dirty="0">
                        <a:solidFill>
                          <a:srgbClr val="002060"/>
                        </a:solidFill>
                        <a:effectLst/>
                        <a:latin typeface="Times New Roman"/>
                        <a:ea typeface="Times New Roman"/>
                      </a:endParaRPr>
                    </a:p>
                  </a:txBody>
                  <a:tcPr marL="44450" marR="44450" marT="0" marB="0" anchor="ctr"/>
                </a:tc>
                <a:tc>
                  <a:txBody>
                    <a:bodyPr/>
                    <a:lstStyle/>
                    <a:p>
                      <a:pPr>
                        <a:spcAft>
                          <a:spcPts val="0"/>
                        </a:spcAft>
                      </a:pPr>
                      <a:r>
                        <a:rPr lang="en-GB" sz="1800" b="1" dirty="0" smtClean="0">
                          <a:solidFill>
                            <a:srgbClr val="002060"/>
                          </a:solidFill>
                          <a:effectLst/>
                        </a:rPr>
                        <a:t>Denmark </a:t>
                      </a:r>
                      <a:endParaRPr lang="da-DK" sz="3200" b="1" dirty="0">
                        <a:solidFill>
                          <a:srgbClr val="002060"/>
                        </a:solidFill>
                        <a:effectLst/>
                        <a:latin typeface="Times New Roman"/>
                        <a:ea typeface="Times New Roman"/>
                      </a:endParaRPr>
                    </a:p>
                  </a:txBody>
                  <a:tcPr marL="44450" marR="44450" marT="0" marB="0" anchor="ctr"/>
                </a:tc>
              </a:tr>
              <a:tr h="333034">
                <a:tc>
                  <a:txBody>
                    <a:bodyPr/>
                    <a:lstStyle/>
                    <a:p>
                      <a:pPr>
                        <a:spcAft>
                          <a:spcPts val="0"/>
                        </a:spcAft>
                      </a:pPr>
                      <a:r>
                        <a:rPr lang="en-GB" sz="1800" b="1" dirty="0">
                          <a:solidFill>
                            <a:srgbClr val="002060"/>
                          </a:solidFill>
                          <a:effectLst/>
                        </a:rPr>
                        <a:t>Danish </a:t>
                      </a:r>
                      <a:r>
                        <a:rPr lang="en-GB" sz="1800" b="1" dirty="0" err="1">
                          <a:solidFill>
                            <a:srgbClr val="002060"/>
                          </a:solidFill>
                          <a:effectLst/>
                        </a:rPr>
                        <a:t>Geodata</a:t>
                      </a:r>
                      <a:r>
                        <a:rPr lang="en-GB" sz="1800" b="1" dirty="0">
                          <a:solidFill>
                            <a:srgbClr val="002060"/>
                          </a:solidFill>
                          <a:effectLst/>
                        </a:rPr>
                        <a:t> Agency </a:t>
                      </a:r>
                      <a:endParaRPr lang="da-DK" sz="3200" b="1" dirty="0">
                        <a:solidFill>
                          <a:srgbClr val="002060"/>
                        </a:solidFill>
                        <a:effectLst/>
                        <a:latin typeface="Times New Roman"/>
                        <a:ea typeface="Times New Roman"/>
                      </a:endParaRPr>
                    </a:p>
                  </a:txBody>
                  <a:tcPr marL="44450" marR="44450" marT="0" marB="0" anchor="ctr"/>
                </a:tc>
                <a:tc>
                  <a:txBody>
                    <a:bodyPr/>
                    <a:lstStyle/>
                    <a:p>
                      <a:pPr>
                        <a:spcAft>
                          <a:spcPts val="0"/>
                        </a:spcAft>
                      </a:pPr>
                      <a:r>
                        <a:rPr lang="en-GB" sz="1800" b="1">
                          <a:solidFill>
                            <a:srgbClr val="002060"/>
                          </a:solidFill>
                          <a:effectLst/>
                        </a:rPr>
                        <a:t>Denmark</a:t>
                      </a:r>
                      <a:endParaRPr lang="da-DK" sz="3200" b="1">
                        <a:solidFill>
                          <a:srgbClr val="002060"/>
                        </a:solidFill>
                        <a:effectLst/>
                        <a:latin typeface="Times New Roman"/>
                        <a:ea typeface="Times New Roman"/>
                      </a:endParaRPr>
                    </a:p>
                  </a:txBody>
                  <a:tcPr marL="44450" marR="44450" marT="0" marB="0" anchor="ctr"/>
                </a:tc>
              </a:tr>
              <a:tr h="333034">
                <a:tc>
                  <a:txBody>
                    <a:bodyPr/>
                    <a:lstStyle/>
                    <a:p>
                      <a:pPr>
                        <a:spcAft>
                          <a:spcPts val="0"/>
                        </a:spcAft>
                      </a:pPr>
                      <a:r>
                        <a:rPr lang="en-GB" sz="1800" b="1" dirty="0">
                          <a:solidFill>
                            <a:srgbClr val="002060"/>
                          </a:solidFill>
                          <a:effectLst/>
                        </a:rPr>
                        <a:t>Danish Meteorological Institute </a:t>
                      </a:r>
                      <a:endParaRPr lang="da-DK" sz="3200" b="1" dirty="0">
                        <a:solidFill>
                          <a:srgbClr val="002060"/>
                        </a:solidFill>
                        <a:effectLst/>
                        <a:latin typeface="Times New Roman"/>
                        <a:ea typeface="Times New Roman"/>
                      </a:endParaRPr>
                    </a:p>
                  </a:txBody>
                  <a:tcPr marL="44450" marR="44450" marT="0" marB="0" anchor="ctr"/>
                </a:tc>
                <a:tc>
                  <a:txBody>
                    <a:bodyPr/>
                    <a:lstStyle/>
                    <a:p>
                      <a:pPr>
                        <a:spcAft>
                          <a:spcPts val="0"/>
                        </a:spcAft>
                      </a:pPr>
                      <a:r>
                        <a:rPr lang="en-GB" sz="1800" b="1">
                          <a:solidFill>
                            <a:srgbClr val="002060"/>
                          </a:solidFill>
                          <a:effectLst/>
                        </a:rPr>
                        <a:t>Denmark</a:t>
                      </a:r>
                      <a:endParaRPr lang="da-DK" sz="3200" b="1">
                        <a:solidFill>
                          <a:srgbClr val="002060"/>
                        </a:solidFill>
                        <a:effectLst/>
                        <a:latin typeface="Times New Roman"/>
                        <a:ea typeface="Times New Roman"/>
                      </a:endParaRPr>
                    </a:p>
                  </a:txBody>
                  <a:tcPr marL="44450" marR="44450" marT="0" marB="0" anchor="ctr"/>
                </a:tc>
              </a:tr>
              <a:tr h="333034">
                <a:tc>
                  <a:txBody>
                    <a:bodyPr/>
                    <a:lstStyle/>
                    <a:p>
                      <a:pPr>
                        <a:spcAft>
                          <a:spcPts val="0"/>
                        </a:spcAft>
                      </a:pPr>
                      <a:r>
                        <a:rPr lang="en-GB" sz="1800" b="1" dirty="0">
                          <a:solidFill>
                            <a:srgbClr val="002060"/>
                          </a:solidFill>
                          <a:effectLst/>
                        </a:rPr>
                        <a:t>Estonian Maritime Authority </a:t>
                      </a:r>
                      <a:endParaRPr lang="da-DK" sz="3200" b="1" dirty="0">
                        <a:solidFill>
                          <a:srgbClr val="002060"/>
                        </a:solidFill>
                        <a:effectLst/>
                        <a:latin typeface="Times New Roman"/>
                        <a:ea typeface="Times New Roman"/>
                      </a:endParaRPr>
                    </a:p>
                  </a:txBody>
                  <a:tcPr marL="44450" marR="44450" marT="0" marB="0" anchor="ctr"/>
                </a:tc>
                <a:tc>
                  <a:txBody>
                    <a:bodyPr/>
                    <a:lstStyle/>
                    <a:p>
                      <a:pPr>
                        <a:spcAft>
                          <a:spcPts val="0"/>
                        </a:spcAft>
                      </a:pPr>
                      <a:r>
                        <a:rPr lang="en-GB" sz="1800" b="1">
                          <a:solidFill>
                            <a:srgbClr val="002060"/>
                          </a:solidFill>
                          <a:effectLst/>
                        </a:rPr>
                        <a:t>Estonia</a:t>
                      </a:r>
                      <a:endParaRPr lang="da-DK" sz="3200" b="1">
                        <a:solidFill>
                          <a:srgbClr val="002060"/>
                        </a:solidFill>
                        <a:effectLst/>
                        <a:latin typeface="Times New Roman"/>
                        <a:ea typeface="Times New Roman"/>
                      </a:endParaRPr>
                    </a:p>
                  </a:txBody>
                  <a:tcPr marL="44450" marR="44450" marT="0" marB="0" anchor="ctr"/>
                </a:tc>
              </a:tr>
              <a:tr h="333034">
                <a:tc>
                  <a:txBody>
                    <a:bodyPr/>
                    <a:lstStyle/>
                    <a:p>
                      <a:pPr>
                        <a:spcAft>
                          <a:spcPts val="0"/>
                        </a:spcAft>
                      </a:pPr>
                      <a:r>
                        <a:rPr lang="en-GB" sz="1800" b="1" dirty="0">
                          <a:solidFill>
                            <a:srgbClr val="002060"/>
                          </a:solidFill>
                          <a:effectLst/>
                        </a:rPr>
                        <a:t>Finnish Transport Agency </a:t>
                      </a:r>
                      <a:endParaRPr lang="da-DK" sz="3200" b="1" dirty="0">
                        <a:solidFill>
                          <a:srgbClr val="002060"/>
                        </a:solidFill>
                        <a:effectLst/>
                        <a:latin typeface="Times New Roman"/>
                        <a:ea typeface="Times New Roman"/>
                      </a:endParaRPr>
                    </a:p>
                  </a:txBody>
                  <a:tcPr marL="44450" marR="44450" marT="0" marB="0" anchor="ctr"/>
                </a:tc>
                <a:tc>
                  <a:txBody>
                    <a:bodyPr/>
                    <a:lstStyle/>
                    <a:p>
                      <a:pPr>
                        <a:spcAft>
                          <a:spcPts val="0"/>
                        </a:spcAft>
                      </a:pPr>
                      <a:r>
                        <a:rPr lang="en-GB" sz="1800" b="1">
                          <a:solidFill>
                            <a:srgbClr val="002060"/>
                          </a:solidFill>
                          <a:effectLst/>
                        </a:rPr>
                        <a:t>Finland</a:t>
                      </a:r>
                      <a:endParaRPr lang="da-DK" sz="3200" b="1">
                        <a:solidFill>
                          <a:srgbClr val="002060"/>
                        </a:solidFill>
                        <a:effectLst/>
                        <a:latin typeface="Times New Roman"/>
                        <a:ea typeface="Times New Roman"/>
                      </a:endParaRPr>
                    </a:p>
                  </a:txBody>
                  <a:tcPr marL="44450" marR="44450" marT="0" marB="0" anchor="ctr"/>
                </a:tc>
              </a:tr>
              <a:tr h="333034">
                <a:tc>
                  <a:txBody>
                    <a:bodyPr/>
                    <a:lstStyle/>
                    <a:p>
                      <a:pPr>
                        <a:spcAft>
                          <a:spcPts val="0"/>
                        </a:spcAft>
                      </a:pPr>
                      <a:r>
                        <a:rPr lang="en-GB" sz="1800" b="1" dirty="0">
                          <a:solidFill>
                            <a:srgbClr val="002060"/>
                          </a:solidFill>
                          <a:effectLst/>
                        </a:rPr>
                        <a:t>Maritime Office of Gdynia </a:t>
                      </a:r>
                      <a:endParaRPr lang="da-DK" sz="3200" b="1" dirty="0">
                        <a:solidFill>
                          <a:srgbClr val="002060"/>
                        </a:solidFill>
                        <a:effectLst/>
                        <a:latin typeface="Times New Roman"/>
                        <a:ea typeface="Times New Roman"/>
                      </a:endParaRPr>
                    </a:p>
                  </a:txBody>
                  <a:tcPr marL="44450" marR="44450" marT="0" marB="0" anchor="ctr"/>
                </a:tc>
                <a:tc>
                  <a:txBody>
                    <a:bodyPr/>
                    <a:lstStyle/>
                    <a:p>
                      <a:pPr>
                        <a:spcAft>
                          <a:spcPts val="0"/>
                        </a:spcAft>
                      </a:pPr>
                      <a:r>
                        <a:rPr lang="en-GB" sz="1800" b="1">
                          <a:solidFill>
                            <a:srgbClr val="002060"/>
                          </a:solidFill>
                          <a:effectLst/>
                        </a:rPr>
                        <a:t>Poland</a:t>
                      </a:r>
                      <a:endParaRPr lang="da-DK" sz="3200" b="1">
                        <a:solidFill>
                          <a:srgbClr val="002060"/>
                        </a:solidFill>
                        <a:effectLst/>
                        <a:latin typeface="Times New Roman"/>
                        <a:ea typeface="Times New Roman"/>
                      </a:endParaRPr>
                    </a:p>
                  </a:txBody>
                  <a:tcPr marL="44450" marR="44450" marT="0" marB="0" anchor="ctr"/>
                </a:tc>
              </a:tr>
              <a:tr h="666067">
                <a:tc>
                  <a:txBody>
                    <a:bodyPr/>
                    <a:lstStyle/>
                    <a:p>
                      <a:pPr>
                        <a:spcAft>
                          <a:spcPts val="0"/>
                        </a:spcAft>
                      </a:pPr>
                      <a:r>
                        <a:rPr lang="en-GB" sz="1800" b="1" dirty="0">
                          <a:solidFill>
                            <a:srgbClr val="002060"/>
                          </a:solidFill>
                          <a:effectLst/>
                        </a:rPr>
                        <a:t>National Institute of Telecommunications </a:t>
                      </a:r>
                      <a:endParaRPr lang="da-DK" sz="3200" b="1" dirty="0">
                        <a:solidFill>
                          <a:srgbClr val="002060"/>
                        </a:solidFill>
                        <a:effectLst/>
                        <a:latin typeface="Times New Roman"/>
                        <a:ea typeface="Times New Roman"/>
                      </a:endParaRPr>
                    </a:p>
                  </a:txBody>
                  <a:tcPr marL="44450" marR="44450" marT="0" marB="0" anchor="ctr"/>
                </a:tc>
                <a:tc>
                  <a:txBody>
                    <a:bodyPr/>
                    <a:lstStyle/>
                    <a:p>
                      <a:pPr>
                        <a:spcAft>
                          <a:spcPts val="0"/>
                        </a:spcAft>
                      </a:pPr>
                      <a:r>
                        <a:rPr lang="en-GB" sz="1800" b="1" dirty="0">
                          <a:solidFill>
                            <a:srgbClr val="002060"/>
                          </a:solidFill>
                          <a:effectLst/>
                        </a:rPr>
                        <a:t>Poland</a:t>
                      </a:r>
                      <a:endParaRPr lang="da-DK" sz="3200" b="1" dirty="0">
                        <a:solidFill>
                          <a:srgbClr val="002060"/>
                        </a:solidFill>
                        <a:effectLst/>
                        <a:latin typeface="Times New Roman"/>
                        <a:ea typeface="Times New Roman"/>
                      </a:endParaRPr>
                    </a:p>
                  </a:txBody>
                  <a:tcPr marL="44450" marR="44450" marT="0" marB="0" anchor="ctr"/>
                </a:tc>
              </a:tr>
              <a:tr h="333034">
                <a:tc>
                  <a:txBody>
                    <a:bodyPr/>
                    <a:lstStyle/>
                    <a:p>
                      <a:pPr>
                        <a:spcAft>
                          <a:spcPts val="0"/>
                        </a:spcAft>
                      </a:pPr>
                      <a:r>
                        <a:rPr lang="en-GB" sz="1800" b="1" dirty="0">
                          <a:solidFill>
                            <a:srgbClr val="002060"/>
                          </a:solidFill>
                          <a:effectLst/>
                        </a:rPr>
                        <a:t>Swedish Maritime Administration</a:t>
                      </a:r>
                      <a:endParaRPr lang="da-DK" sz="3200" b="1" dirty="0">
                        <a:solidFill>
                          <a:srgbClr val="002060"/>
                        </a:solidFill>
                        <a:effectLst/>
                        <a:latin typeface="Times New Roman"/>
                        <a:ea typeface="Times New Roman"/>
                      </a:endParaRPr>
                    </a:p>
                  </a:txBody>
                  <a:tcPr marL="44450" marR="44450" marT="0" marB="0" anchor="ctr"/>
                </a:tc>
                <a:tc>
                  <a:txBody>
                    <a:bodyPr/>
                    <a:lstStyle/>
                    <a:p>
                      <a:pPr>
                        <a:spcAft>
                          <a:spcPts val="0"/>
                        </a:spcAft>
                      </a:pPr>
                      <a:r>
                        <a:rPr lang="en-GB" sz="1800" b="1" dirty="0">
                          <a:solidFill>
                            <a:srgbClr val="002060"/>
                          </a:solidFill>
                          <a:effectLst/>
                        </a:rPr>
                        <a:t>Sweden</a:t>
                      </a:r>
                      <a:endParaRPr lang="da-DK" sz="3200" b="1" dirty="0">
                        <a:solidFill>
                          <a:srgbClr val="002060"/>
                        </a:solidFill>
                        <a:effectLst/>
                        <a:latin typeface="Times New Roman"/>
                        <a:ea typeface="Times New Roman"/>
                      </a:endParaRPr>
                    </a:p>
                  </a:txBody>
                  <a:tcPr marL="44450" marR="44450" marT="0" marB="0" anchor="ctr"/>
                </a:tc>
              </a:tr>
            </a:tbl>
          </a:graphicData>
        </a:graphic>
      </p:graphicFrame>
    </p:spTree>
    <p:extLst>
      <p:ext uri="{BB962C8B-B14F-4D97-AF65-F5344CB8AC3E}">
        <p14:creationId xmlns:p14="http://schemas.microsoft.com/office/powerpoint/2010/main" val="34332568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sz="3600" b="1" dirty="0" smtClean="0"/>
              <a:t>Participants: </a:t>
            </a:r>
            <a:r>
              <a:rPr lang="en-GB" sz="3600" b="1" dirty="0"/>
              <a:t>Academia</a:t>
            </a:r>
            <a:endParaRPr lang="da-DK" sz="3600" b="1" dirty="0"/>
          </a:p>
        </p:txBody>
      </p:sp>
      <p:graphicFrame>
        <p:nvGraphicFramePr>
          <p:cNvPr id="6" name="Pladsholder til indhold 5"/>
          <p:cNvGraphicFramePr>
            <a:graphicFrameLocks noGrp="1"/>
          </p:cNvGraphicFramePr>
          <p:nvPr>
            <p:ph idx="1"/>
            <p:extLst>
              <p:ext uri="{D42A27DB-BD31-4B8C-83A1-F6EECF244321}">
                <p14:modId xmlns:p14="http://schemas.microsoft.com/office/powerpoint/2010/main" val="2397862053"/>
              </p:ext>
            </p:extLst>
          </p:nvPr>
        </p:nvGraphicFramePr>
        <p:xfrm>
          <a:off x="1409700" y="2447922"/>
          <a:ext cx="7050732" cy="1920240"/>
        </p:xfrm>
        <a:graphic>
          <a:graphicData uri="http://schemas.openxmlformats.org/drawingml/2006/table">
            <a:tbl>
              <a:tblPr firstRow="1" firstCol="1" bandRow="1">
                <a:tableStyleId>{2D5ABB26-0587-4C30-8999-92F81FD0307C}</a:tableStyleId>
              </a:tblPr>
              <a:tblGrid>
                <a:gridCol w="4820651"/>
                <a:gridCol w="2230081"/>
              </a:tblGrid>
              <a:tr h="269161">
                <a:tc>
                  <a:txBody>
                    <a:bodyPr/>
                    <a:lstStyle/>
                    <a:p>
                      <a:pPr>
                        <a:spcAft>
                          <a:spcPts val="0"/>
                        </a:spcAft>
                      </a:pPr>
                      <a:r>
                        <a:rPr lang="en-GB" sz="1800" b="1" dirty="0">
                          <a:solidFill>
                            <a:srgbClr val="1F1B52"/>
                          </a:solidFill>
                          <a:effectLst/>
                          <a:latin typeface="+mn-lt"/>
                          <a:ea typeface="Times New Roman"/>
                        </a:rPr>
                        <a:t>Chalmers University of Technology </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Sweden</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dirty="0">
                          <a:solidFill>
                            <a:srgbClr val="1F1B52"/>
                          </a:solidFill>
                          <a:effectLst/>
                          <a:latin typeface="+mn-lt"/>
                          <a:ea typeface="Times New Roman"/>
                        </a:rPr>
                        <a:t>Department of Computer Science, University of Copenhagen</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Denmark</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dirty="0">
                          <a:solidFill>
                            <a:srgbClr val="1F1B52"/>
                          </a:solidFill>
                          <a:effectLst/>
                          <a:latin typeface="+mn-lt"/>
                          <a:ea typeface="Times New Roman"/>
                        </a:rPr>
                        <a:t>National Space Institute at the Technical University of Denmark</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dirty="0">
                          <a:solidFill>
                            <a:srgbClr val="1F1B52"/>
                          </a:solidFill>
                          <a:effectLst/>
                          <a:latin typeface="+mn-lt"/>
                          <a:ea typeface="Times New Roman"/>
                        </a:rPr>
                        <a:t>Denmark</a:t>
                      </a:r>
                      <a:endParaRPr lang="da-DK" sz="1800" b="1" dirty="0">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a:solidFill>
                            <a:srgbClr val="1F1B52"/>
                          </a:solidFill>
                          <a:effectLst/>
                          <a:latin typeface="+mn-lt"/>
                          <a:ea typeface="Times New Roman"/>
                        </a:rPr>
                        <a:t>Latvian Maritime Academy </a:t>
                      </a:r>
                      <a:endParaRPr lang="da-DK" sz="1800" b="1">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Latvia</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a:solidFill>
                            <a:srgbClr val="1F1B52"/>
                          </a:solidFill>
                          <a:effectLst/>
                          <a:latin typeface="+mn-lt"/>
                          <a:ea typeface="Times New Roman"/>
                        </a:rPr>
                        <a:t>Offis e.V.</a:t>
                      </a:r>
                      <a:endParaRPr lang="da-DK" sz="1800" b="1">
                        <a:solidFill>
                          <a:srgbClr val="1F1B52"/>
                        </a:solidFill>
                        <a:effectLst/>
                        <a:latin typeface="+mn-lt"/>
                        <a:ea typeface="Times New Roman"/>
                      </a:endParaRPr>
                    </a:p>
                  </a:txBody>
                  <a:tcPr marL="44450" marR="44450" marT="0" marB="0" anchor="ctr"/>
                </a:tc>
                <a:tc>
                  <a:txBody>
                    <a:bodyPr/>
                    <a:lstStyle/>
                    <a:p>
                      <a:pPr>
                        <a:spcAft>
                          <a:spcPts val="0"/>
                        </a:spcAft>
                      </a:pPr>
                      <a:r>
                        <a:rPr lang="en-GB" sz="1800" b="1" dirty="0">
                          <a:solidFill>
                            <a:srgbClr val="1F1B52"/>
                          </a:solidFill>
                          <a:effectLst/>
                          <a:latin typeface="+mn-lt"/>
                          <a:ea typeface="Times New Roman"/>
                        </a:rPr>
                        <a:t>Germany</a:t>
                      </a:r>
                      <a:endParaRPr lang="da-DK" sz="1800" b="1" dirty="0">
                        <a:solidFill>
                          <a:srgbClr val="1F1B52"/>
                        </a:solidFill>
                        <a:effectLst/>
                        <a:latin typeface="+mn-lt"/>
                        <a:ea typeface="Times New Roman"/>
                      </a:endParaRPr>
                    </a:p>
                  </a:txBody>
                  <a:tcPr marL="44450" marR="44450" marT="0" marB="0" anchor="ctr"/>
                </a:tc>
              </a:tr>
            </a:tbl>
          </a:graphicData>
        </a:graphic>
      </p:graphicFrame>
    </p:spTree>
    <p:extLst>
      <p:ext uri="{BB962C8B-B14F-4D97-AF65-F5344CB8AC3E}">
        <p14:creationId xmlns:p14="http://schemas.microsoft.com/office/powerpoint/2010/main" val="1725244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en-GB" sz="3600" b="1" dirty="0" smtClean="0"/>
              <a:t>Participants: International Associations</a:t>
            </a:r>
            <a:endParaRPr lang="da-DK" sz="3600" b="1" dirty="0"/>
          </a:p>
        </p:txBody>
      </p:sp>
      <p:graphicFrame>
        <p:nvGraphicFramePr>
          <p:cNvPr id="6" name="Pladsholder til indhold 5"/>
          <p:cNvGraphicFramePr>
            <a:graphicFrameLocks noGrp="1"/>
          </p:cNvGraphicFramePr>
          <p:nvPr>
            <p:ph idx="1"/>
            <p:extLst>
              <p:ext uri="{D42A27DB-BD31-4B8C-83A1-F6EECF244321}">
                <p14:modId xmlns:p14="http://schemas.microsoft.com/office/powerpoint/2010/main" val="1303841391"/>
              </p:ext>
            </p:extLst>
          </p:nvPr>
        </p:nvGraphicFramePr>
        <p:xfrm>
          <a:off x="1043608" y="2447922"/>
          <a:ext cx="7700342" cy="1097280"/>
        </p:xfrm>
        <a:graphic>
          <a:graphicData uri="http://schemas.openxmlformats.org/drawingml/2006/table">
            <a:tbl>
              <a:tblPr firstRow="1" firstCol="1" bandRow="1">
                <a:tableStyleId>{2D5ABB26-0587-4C30-8999-92F81FD0307C}</a:tableStyleId>
              </a:tblPr>
              <a:tblGrid>
                <a:gridCol w="5461678"/>
                <a:gridCol w="2238664"/>
              </a:tblGrid>
              <a:tr h="269161">
                <a:tc>
                  <a:txBody>
                    <a:bodyPr/>
                    <a:lstStyle/>
                    <a:p>
                      <a:pPr>
                        <a:spcAft>
                          <a:spcPts val="0"/>
                        </a:spcAft>
                      </a:pPr>
                      <a:r>
                        <a:rPr lang="en-GB" sz="1800" b="1" dirty="0">
                          <a:solidFill>
                            <a:srgbClr val="1F1B52"/>
                          </a:solidFill>
                          <a:effectLst/>
                          <a:latin typeface="+mn-lt"/>
                          <a:ea typeface="Times New Roman"/>
                        </a:rPr>
                        <a:t>The Baltic and International Maritime </a:t>
                      </a:r>
                      <a:r>
                        <a:rPr lang="en-GB" sz="1800" b="1" dirty="0" smtClean="0">
                          <a:solidFill>
                            <a:srgbClr val="1F1B52"/>
                          </a:solidFill>
                          <a:effectLst/>
                          <a:latin typeface="+mn-lt"/>
                          <a:ea typeface="Times New Roman"/>
                        </a:rPr>
                        <a:t>Council</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dirty="0" smtClean="0">
                          <a:solidFill>
                            <a:srgbClr val="1F1B52"/>
                          </a:solidFill>
                          <a:effectLst/>
                          <a:latin typeface="+mn-lt"/>
                          <a:ea typeface="Times New Roman"/>
                        </a:rPr>
                        <a:t>BIMCO</a:t>
                      </a:r>
                      <a:endParaRPr lang="da-DK" sz="1800" b="1" dirty="0">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dirty="0" err="1">
                          <a:solidFill>
                            <a:srgbClr val="1F1B52"/>
                          </a:solidFill>
                          <a:effectLst/>
                          <a:latin typeface="+mn-lt"/>
                          <a:ea typeface="Times New Roman"/>
                        </a:rPr>
                        <a:t>Comité</a:t>
                      </a:r>
                      <a:r>
                        <a:rPr lang="en-GB" sz="1800" b="1" dirty="0">
                          <a:solidFill>
                            <a:srgbClr val="1F1B52"/>
                          </a:solidFill>
                          <a:effectLst/>
                          <a:latin typeface="+mn-lt"/>
                          <a:ea typeface="Times New Roman"/>
                        </a:rPr>
                        <a:t> International </a:t>
                      </a:r>
                      <a:r>
                        <a:rPr lang="en-GB" sz="1800" b="1" dirty="0" smtClean="0">
                          <a:solidFill>
                            <a:srgbClr val="1F1B52"/>
                          </a:solidFill>
                          <a:effectLst/>
                          <a:latin typeface="+mn-lt"/>
                          <a:ea typeface="Times New Roman"/>
                        </a:rPr>
                        <a:t>Radio-Maritime</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dirty="0" smtClean="0">
                          <a:solidFill>
                            <a:srgbClr val="1F1B52"/>
                          </a:solidFill>
                          <a:effectLst/>
                          <a:latin typeface="+mn-lt"/>
                          <a:ea typeface="Times New Roman"/>
                        </a:rPr>
                        <a:t>CIRM</a:t>
                      </a:r>
                      <a:endParaRPr lang="da-DK" sz="1800" b="1" dirty="0">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dirty="0">
                          <a:solidFill>
                            <a:srgbClr val="1F1B52"/>
                          </a:solidFill>
                          <a:effectLst/>
                          <a:latin typeface="+mn-lt"/>
                          <a:ea typeface="Times New Roman"/>
                        </a:rPr>
                        <a:t>The International Association of Marine Aids to Navigation and Lighthouse </a:t>
                      </a:r>
                      <a:r>
                        <a:rPr lang="en-GB" sz="1800" b="1" dirty="0" smtClean="0">
                          <a:solidFill>
                            <a:srgbClr val="1F1B52"/>
                          </a:solidFill>
                          <a:effectLst/>
                          <a:latin typeface="+mn-lt"/>
                          <a:ea typeface="Times New Roman"/>
                        </a:rPr>
                        <a:t>Authorities</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dirty="0" smtClean="0">
                          <a:solidFill>
                            <a:srgbClr val="1F1B52"/>
                          </a:solidFill>
                          <a:effectLst/>
                          <a:latin typeface="+mn-lt"/>
                          <a:ea typeface="Times New Roman"/>
                        </a:rPr>
                        <a:t>IALA</a:t>
                      </a:r>
                      <a:endParaRPr lang="da-DK" sz="1800" b="1" dirty="0">
                        <a:solidFill>
                          <a:srgbClr val="1F1B52"/>
                        </a:solidFill>
                        <a:effectLst/>
                        <a:latin typeface="+mn-lt"/>
                        <a:ea typeface="Times New Roman"/>
                      </a:endParaRPr>
                    </a:p>
                  </a:txBody>
                  <a:tcPr marL="44450" marR="44450" marT="0" marB="0" anchor="ctr"/>
                </a:tc>
              </a:tr>
            </a:tbl>
          </a:graphicData>
        </a:graphic>
      </p:graphicFrame>
      <p:sp>
        <p:nvSpPr>
          <p:cNvPr id="4" name="Titel 1"/>
          <p:cNvSpPr txBox="1">
            <a:spLocks/>
          </p:cNvSpPr>
          <p:nvPr/>
        </p:nvSpPr>
        <p:spPr bwMode="auto">
          <a:xfrm>
            <a:off x="654124" y="4076700"/>
            <a:ext cx="8238356"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1F1B52"/>
                </a:solidFill>
                <a:latin typeface="+mj-lt"/>
                <a:ea typeface="+mj-ea"/>
                <a:cs typeface="+mj-cs"/>
              </a:defRPr>
            </a:lvl1pPr>
            <a:lvl2pPr algn="l" rtl="0" eaLnBrk="0" fontAlgn="base" hangingPunct="0">
              <a:spcBef>
                <a:spcPct val="0"/>
              </a:spcBef>
              <a:spcAft>
                <a:spcPct val="0"/>
              </a:spcAft>
              <a:defRPr sz="2800" b="1">
                <a:solidFill>
                  <a:srgbClr val="1F1B52"/>
                </a:solidFill>
                <a:latin typeface="Arial" charset="0"/>
              </a:defRPr>
            </a:lvl2pPr>
            <a:lvl3pPr algn="l" rtl="0" eaLnBrk="0" fontAlgn="base" hangingPunct="0">
              <a:spcBef>
                <a:spcPct val="0"/>
              </a:spcBef>
              <a:spcAft>
                <a:spcPct val="0"/>
              </a:spcAft>
              <a:defRPr sz="2800" b="1">
                <a:solidFill>
                  <a:srgbClr val="1F1B52"/>
                </a:solidFill>
                <a:latin typeface="Arial" charset="0"/>
              </a:defRPr>
            </a:lvl3pPr>
            <a:lvl4pPr algn="l" rtl="0" eaLnBrk="0" fontAlgn="base" hangingPunct="0">
              <a:spcBef>
                <a:spcPct val="0"/>
              </a:spcBef>
              <a:spcAft>
                <a:spcPct val="0"/>
              </a:spcAft>
              <a:defRPr sz="2800" b="1">
                <a:solidFill>
                  <a:srgbClr val="1F1B52"/>
                </a:solidFill>
                <a:latin typeface="Arial" charset="0"/>
              </a:defRPr>
            </a:lvl4pPr>
            <a:lvl5pPr algn="l" rtl="0" eaLnBrk="0" fontAlgn="base" hangingPunct="0">
              <a:spcBef>
                <a:spcPct val="0"/>
              </a:spcBef>
              <a:spcAft>
                <a:spcPct val="0"/>
              </a:spcAft>
              <a:defRPr sz="2800" b="1">
                <a:solidFill>
                  <a:srgbClr val="1F1B52"/>
                </a:solidFill>
                <a:latin typeface="Arial" charset="0"/>
              </a:defRPr>
            </a:lvl5pPr>
            <a:lvl6pPr marL="457200" algn="l" rtl="0" fontAlgn="base">
              <a:spcBef>
                <a:spcPct val="0"/>
              </a:spcBef>
              <a:spcAft>
                <a:spcPct val="0"/>
              </a:spcAft>
              <a:defRPr sz="2800" b="1">
                <a:solidFill>
                  <a:srgbClr val="1F1B52"/>
                </a:solidFill>
                <a:latin typeface="Arial" charset="0"/>
              </a:defRPr>
            </a:lvl6pPr>
            <a:lvl7pPr marL="914400" algn="l" rtl="0" fontAlgn="base">
              <a:spcBef>
                <a:spcPct val="0"/>
              </a:spcBef>
              <a:spcAft>
                <a:spcPct val="0"/>
              </a:spcAft>
              <a:defRPr sz="2800" b="1">
                <a:solidFill>
                  <a:srgbClr val="1F1B52"/>
                </a:solidFill>
                <a:latin typeface="Arial" charset="0"/>
              </a:defRPr>
            </a:lvl7pPr>
            <a:lvl8pPr marL="1371600" algn="l" rtl="0" fontAlgn="base">
              <a:spcBef>
                <a:spcPct val="0"/>
              </a:spcBef>
              <a:spcAft>
                <a:spcPct val="0"/>
              </a:spcAft>
              <a:defRPr sz="2800" b="1">
                <a:solidFill>
                  <a:srgbClr val="1F1B52"/>
                </a:solidFill>
                <a:latin typeface="Arial" charset="0"/>
              </a:defRPr>
            </a:lvl8pPr>
            <a:lvl9pPr marL="1828800" algn="l" rtl="0" fontAlgn="base">
              <a:spcBef>
                <a:spcPct val="0"/>
              </a:spcBef>
              <a:spcAft>
                <a:spcPct val="0"/>
              </a:spcAft>
              <a:defRPr sz="2800" b="1">
                <a:solidFill>
                  <a:srgbClr val="1F1B52"/>
                </a:solidFill>
                <a:latin typeface="Arial" charset="0"/>
              </a:defRPr>
            </a:lvl9pPr>
          </a:lstStyle>
          <a:p>
            <a:r>
              <a:rPr lang="en-GB" sz="3600" kern="0" dirty="0" smtClean="0"/>
              <a:t>Participants: </a:t>
            </a:r>
            <a:r>
              <a:rPr lang="en-GB" sz="3600" dirty="0"/>
              <a:t>Other non-profit organisations</a:t>
            </a:r>
            <a:endParaRPr lang="da-DK" sz="3600" kern="0" dirty="0"/>
          </a:p>
        </p:txBody>
      </p:sp>
      <p:graphicFrame>
        <p:nvGraphicFramePr>
          <p:cNvPr id="5" name="Pladsholder til indhold 5"/>
          <p:cNvGraphicFramePr>
            <a:graphicFrameLocks/>
          </p:cNvGraphicFramePr>
          <p:nvPr>
            <p:extLst>
              <p:ext uri="{D42A27DB-BD31-4B8C-83A1-F6EECF244321}">
                <p14:modId xmlns:p14="http://schemas.microsoft.com/office/powerpoint/2010/main" val="2795747402"/>
              </p:ext>
            </p:extLst>
          </p:nvPr>
        </p:nvGraphicFramePr>
        <p:xfrm>
          <a:off x="1115616" y="4910296"/>
          <a:ext cx="7488831" cy="822960"/>
        </p:xfrm>
        <a:graphic>
          <a:graphicData uri="http://schemas.openxmlformats.org/drawingml/2006/table">
            <a:tbl>
              <a:tblPr firstRow="1" firstCol="1" bandRow="1">
                <a:tableStyleId>{2D5ABB26-0587-4C30-8999-92F81FD0307C}</a:tableStyleId>
              </a:tblPr>
              <a:tblGrid>
                <a:gridCol w="5109858"/>
                <a:gridCol w="2378973"/>
              </a:tblGrid>
              <a:tr h="269161">
                <a:tc>
                  <a:txBody>
                    <a:bodyPr/>
                    <a:lstStyle/>
                    <a:p>
                      <a:pPr>
                        <a:spcAft>
                          <a:spcPts val="0"/>
                        </a:spcAft>
                      </a:pPr>
                      <a:r>
                        <a:rPr lang="en-GB" sz="1800" b="1" dirty="0">
                          <a:solidFill>
                            <a:srgbClr val="1F1B52"/>
                          </a:solidFill>
                          <a:effectLst/>
                          <a:latin typeface="+mn-lt"/>
                          <a:ea typeface="Times New Roman"/>
                        </a:rPr>
                        <a:t>Maritime Development Centre of Europe</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Denmark</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dirty="0">
                          <a:solidFill>
                            <a:srgbClr val="1F1B52"/>
                          </a:solidFill>
                          <a:effectLst/>
                          <a:latin typeface="+mn-lt"/>
                          <a:ea typeface="Times New Roman"/>
                        </a:rPr>
                        <a:t>SSPA Sweden AB</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dirty="0">
                          <a:solidFill>
                            <a:srgbClr val="1F1B52"/>
                          </a:solidFill>
                          <a:effectLst/>
                          <a:latin typeface="+mn-lt"/>
                          <a:ea typeface="Times New Roman"/>
                        </a:rPr>
                        <a:t>Sweden</a:t>
                      </a:r>
                      <a:endParaRPr lang="da-DK" sz="1800" b="1" dirty="0">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dirty="0">
                          <a:solidFill>
                            <a:srgbClr val="1F1B52"/>
                          </a:solidFill>
                          <a:effectLst/>
                          <a:latin typeface="+mn-lt"/>
                          <a:ea typeface="Times New Roman"/>
                        </a:rPr>
                        <a:t>FORCE Technology </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dirty="0">
                          <a:solidFill>
                            <a:srgbClr val="1F1B52"/>
                          </a:solidFill>
                          <a:effectLst/>
                          <a:latin typeface="+mn-lt"/>
                          <a:ea typeface="Times New Roman"/>
                        </a:rPr>
                        <a:t>Denmark</a:t>
                      </a:r>
                      <a:endParaRPr lang="da-DK" sz="1800" b="1" dirty="0">
                        <a:solidFill>
                          <a:srgbClr val="1F1B52"/>
                        </a:solidFill>
                        <a:effectLst/>
                        <a:latin typeface="+mn-lt"/>
                        <a:ea typeface="Times New Roman"/>
                      </a:endParaRPr>
                    </a:p>
                  </a:txBody>
                  <a:tcPr marL="44450" marR="44450" marT="0" marB="0" anchor="ctr"/>
                </a:tc>
              </a:tr>
            </a:tbl>
          </a:graphicData>
        </a:graphic>
      </p:graphicFrame>
    </p:spTree>
    <p:extLst>
      <p:ext uri="{BB962C8B-B14F-4D97-AF65-F5344CB8AC3E}">
        <p14:creationId xmlns:p14="http://schemas.microsoft.com/office/powerpoint/2010/main" val="42619645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en-GB" sz="3600" b="1" dirty="0" smtClean="0"/>
              <a:t>Participants: </a:t>
            </a:r>
            <a:r>
              <a:rPr lang="en-GB" sz="3600" b="1" dirty="0"/>
              <a:t>Commercial enterprises</a:t>
            </a:r>
            <a:endParaRPr lang="da-DK" sz="3600" b="1" dirty="0"/>
          </a:p>
        </p:txBody>
      </p:sp>
      <p:graphicFrame>
        <p:nvGraphicFramePr>
          <p:cNvPr id="10" name="Pladsholder til indhold 5"/>
          <p:cNvGraphicFramePr>
            <a:graphicFrameLocks noGrp="1"/>
          </p:cNvGraphicFramePr>
          <p:nvPr>
            <p:ph idx="1"/>
            <p:extLst>
              <p:ext uri="{D42A27DB-BD31-4B8C-83A1-F6EECF244321}">
                <p14:modId xmlns:p14="http://schemas.microsoft.com/office/powerpoint/2010/main" val="2330043956"/>
              </p:ext>
            </p:extLst>
          </p:nvPr>
        </p:nvGraphicFramePr>
        <p:xfrm>
          <a:off x="1066800" y="1968500"/>
          <a:ext cx="6555740" cy="3566160"/>
        </p:xfrm>
        <a:graphic>
          <a:graphicData uri="http://schemas.openxmlformats.org/drawingml/2006/table">
            <a:tbl>
              <a:tblPr firstRow="1" firstCol="1" bandRow="1">
                <a:tableStyleId>{2D5ABB26-0587-4C30-8999-92F81FD0307C}</a:tableStyleId>
              </a:tblPr>
              <a:tblGrid>
                <a:gridCol w="4473182"/>
                <a:gridCol w="2082558"/>
              </a:tblGrid>
              <a:tr h="269161">
                <a:tc>
                  <a:txBody>
                    <a:bodyPr/>
                    <a:lstStyle/>
                    <a:p>
                      <a:pPr>
                        <a:spcAft>
                          <a:spcPts val="0"/>
                        </a:spcAft>
                      </a:pPr>
                      <a:r>
                        <a:rPr lang="en-GB" sz="1800" b="1" dirty="0" err="1">
                          <a:solidFill>
                            <a:srgbClr val="1F1B52"/>
                          </a:solidFill>
                          <a:effectLst/>
                          <a:latin typeface="+mn-lt"/>
                          <a:ea typeface="Times New Roman"/>
                        </a:rPr>
                        <a:t>Collecte</a:t>
                      </a:r>
                      <a:r>
                        <a:rPr lang="en-GB" sz="1800" b="1" dirty="0">
                          <a:solidFill>
                            <a:srgbClr val="1F1B52"/>
                          </a:solidFill>
                          <a:effectLst/>
                          <a:latin typeface="+mn-lt"/>
                          <a:ea typeface="Times New Roman"/>
                        </a:rPr>
                        <a:t> Localisation Satellites</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France</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dirty="0" err="1">
                          <a:solidFill>
                            <a:srgbClr val="1F1B52"/>
                          </a:solidFill>
                          <a:effectLst/>
                          <a:latin typeface="+mn-lt"/>
                          <a:ea typeface="Times New Roman"/>
                        </a:rPr>
                        <a:t>Danelec</a:t>
                      </a:r>
                      <a:r>
                        <a:rPr lang="en-GB" sz="1800" b="1" dirty="0">
                          <a:solidFill>
                            <a:srgbClr val="1F1B52"/>
                          </a:solidFill>
                          <a:effectLst/>
                          <a:latin typeface="+mn-lt"/>
                          <a:ea typeface="Times New Roman"/>
                        </a:rPr>
                        <a:t> Marine </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Denmark</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a:solidFill>
                            <a:srgbClr val="1F1B52"/>
                          </a:solidFill>
                          <a:effectLst/>
                          <a:latin typeface="+mn-lt"/>
                          <a:ea typeface="Times New Roman"/>
                        </a:rPr>
                        <a:t>Frequentis AG</a:t>
                      </a:r>
                      <a:endParaRPr lang="da-DK" sz="1800" b="1">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Austria</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a:solidFill>
                            <a:srgbClr val="1F1B52"/>
                          </a:solidFill>
                          <a:effectLst/>
                          <a:latin typeface="+mn-lt"/>
                          <a:ea typeface="Times New Roman"/>
                        </a:rPr>
                        <a:t>Furuno Finland Oy</a:t>
                      </a:r>
                      <a:endParaRPr lang="da-DK" sz="1800" b="1">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Finland</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dirty="0" err="1">
                          <a:solidFill>
                            <a:srgbClr val="1F1B52"/>
                          </a:solidFill>
                          <a:effectLst/>
                          <a:latin typeface="+mn-lt"/>
                          <a:ea typeface="Times New Roman"/>
                        </a:rPr>
                        <a:t>GateHouse</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Denmark</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dirty="0">
                          <a:solidFill>
                            <a:srgbClr val="1F1B52"/>
                          </a:solidFill>
                          <a:effectLst/>
                          <a:latin typeface="+mn-lt"/>
                          <a:ea typeface="Times New Roman"/>
                        </a:rPr>
                        <a:t>LITEHAUZ </a:t>
                      </a:r>
                      <a:r>
                        <a:rPr lang="en-GB" sz="1800" b="1" dirty="0" err="1">
                          <a:solidFill>
                            <a:srgbClr val="1F1B52"/>
                          </a:solidFill>
                          <a:effectLst/>
                          <a:latin typeface="+mn-lt"/>
                          <a:ea typeface="Times New Roman"/>
                        </a:rPr>
                        <a:t>ApS</a:t>
                      </a:r>
                      <a:endParaRPr lang="da-DK" sz="1800" b="1" dirty="0">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Denmark</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a:solidFill>
                            <a:srgbClr val="1F1B52"/>
                          </a:solidFill>
                          <a:effectLst/>
                          <a:latin typeface="+mn-lt"/>
                          <a:ea typeface="Times New Roman"/>
                        </a:rPr>
                        <a:t>Lyngsø Marine A/S</a:t>
                      </a:r>
                      <a:endParaRPr lang="da-DK" sz="1800" b="1">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Denmark</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a:solidFill>
                            <a:srgbClr val="1F1B52"/>
                          </a:solidFill>
                          <a:effectLst/>
                          <a:latin typeface="+mn-lt"/>
                          <a:ea typeface="Times New Roman"/>
                        </a:rPr>
                        <a:t>MARSEC-XL</a:t>
                      </a:r>
                      <a:endParaRPr lang="da-DK" sz="1800" b="1">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Malta</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a:solidFill>
                            <a:srgbClr val="1F1B52"/>
                          </a:solidFill>
                          <a:effectLst/>
                          <a:latin typeface="+mn-lt"/>
                          <a:ea typeface="Times New Roman"/>
                        </a:rPr>
                        <a:t>Rocketbrothers.dk ApS</a:t>
                      </a:r>
                      <a:endParaRPr lang="da-DK" sz="1800" b="1">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Denmark</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a:solidFill>
                            <a:srgbClr val="1F1B52"/>
                          </a:solidFill>
                          <a:effectLst/>
                          <a:latin typeface="+mn-lt"/>
                          <a:ea typeface="Times New Roman"/>
                        </a:rPr>
                        <a:t>Thrane &amp; Thrane A/S </a:t>
                      </a:r>
                      <a:endParaRPr lang="da-DK" sz="1800" b="1">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Denmark</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a:solidFill>
                            <a:srgbClr val="1F1B52"/>
                          </a:solidFill>
                          <a:effectLst/>
                          <a:latin typeface="+mn-lt"/>
                          <a:ea typeface="Times New Roman"/>
                        </a:rPr>
                        <a:t>Transas Marine International AB</a:t>
                      </a:r>
                      <a:endParaRPr lang="da-DK" sz="1800" b="1">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Sweden</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a:solidFill>
                            <a:srgbClr val="1F1B52"/>
                          </a:solidFill>
                          <a:effectLst/>
                          <a:latin typeface="+mn-lt"/>
                          <a:ea typeface="Times New Roman"/>
                        </a:rPr>
                        <a:t>Vissim AS </a:t>
                      </a:r>
                      <a:endParaRPr lang="da-DK" sz="1800" b="1">
                        <a:solidFill>
                          <a:srgbClr val="1F1B52"/>
                        </a:solidFill>
                        <a:effectLst/>
                        <a:latin typeface="+mn-lt"/>
                        <a:ea typeface="Times New Roman"/>
                      </a:endParaRPr>
                    </a:p>
                  </a:txBody>
                  <a:tcPr marL="44450" marR="44450" marT="0" marB="0" anchor="ctr"/>
                </a:tc>
                <a:tc>
                  <a:txBody>
                    <a:bodyPr/>
                    <a:lstStyle/>
                    <a:p>
                      <a:pPr>
                        <a:spcAft>
                          <a:spcPts val="0"/>
                        </a:spcAft>
                      </a:pPr>
                      <a:r>
                        <a:rPr lang="en-GB" sz="1800" b="1">
                          <a:solidFill>
                            <a:srgbClr val="1F1B52"/>
                          </a:solidFill>
                          <a:effectLst/>
                          <a:latin typeface="+mn-lt"/>
                          <a:ea typeface="Times New Roman"/>
                        </a:rPr>
                        <a:t>Norway</a:t>
                      </a:r>
                      <a:endParaRPr lang="da-DK" sz="1800" b="1">
                        <a:solidFill>
                          <a:srgbClr val="1F1B52"/>
                        </a:solidFill>
                        <a:effectLst/>
                        <a:latin typeface="+mn-lt"/>
                        <a:ea typeface="Times New Roman"/>
                      </a:endParaRPr>
                    </a:p>
                  </a:txBody>
                  <a:tcPr marL="44450" marR="44450" marT="0" marB="0" anchor="ctr"/>
                </a:tc>
              </a:tr>
              <a:tr h="269161">
                <a:tc>
                  <a:txBody>
                    <a:bodyPr/>
                    <a:lstStyle/>
                    <a:p>
                      <a:pPr>
                        <a:spcAft>
                          <a:spcPts val="0"/>
                        </a:spcAft>
                      </a:pPr>
                      <a:r>
                        <a:rPr lang="en-GB" sz="1800" b="1">
                          <a:solidFill>
                            <a:srgbClr val="1F1B52"/>
                          </a:solidFill>
                          <a:effectLst/>
                          <a:latin typeface="+mn-lt"/>
                          <a:ea typeface="Times New Roman"/>
                        </a:rPr>
                        <a:t>United Kingdom Hydrographic Office </a:t>
                      </a:r>
                      <a:endParaRPr lang="da-DK" sz="1800" b="1">
                        <a:solidFill>
                          <a:srgbClr val="1F1B52"/>
                        </a:solidFill>
                        <a:effectLst/>
                        <a:latin typeface="+mn-lt"/>
                        <a:ea typeface="Times New Roman"/>
                      </a:endParaRPr>
                    </a:p>
                  </a:txBody>
                  <a:tcPr marL="44450" marR="44450" marT="0" marB="0" anchor="ctr"/>
                </a:tc>
                <a:tc>
                  <a:txBody>
                    <a:bodyPr/>
                    <a:lstStyle/>
                    <a:p>
                      <a:pPr>
                        <a:spcAft>
                          <a:spcPts val="0"/>
                        </a:spcAft>
                      </a:pPr>
                      <a:r>
                        <a:rPr lang="en-GB" sz="1800" b="1" dirty="0">
                          <a:solidFill>
                            <a:srgbClr val="1F1B52"/>
                          </a:solidFill>
                          <a:effectLst/>
                          <a:latin typeface="+mn-lt"/>
                          <a:ea typeface="Times New Roman"/>
                        </a:rPr>
                        <a:t>United Kingdom</a:t>
                      </a:r>
                      <a:endParaRPr lang="da-DK" sz="1800" b="1" dirty="0">
                        <a:solidFill>
                          <a:srgbClr val="1F1B52"/>
                        </a:solidFill>
                        <a:effectLst/>
                        <a:latin typeface="+mn-lt"/>
                        <a:ea typeface="Times New Roman"/>
                      </a:endParaRPr>
                    </a:p>
                  </a:txBody>
                  <a:tcPr marL="44450" marR="44450" marT="0" marB="0" anchor="ctr"/>
                </a:tc>
              </a:tr>
            </a:tbl>
          </a:graphicData>
        </a:graphic>
      </p:graphicFrame>
    </p:spTree>
    <p:extLst>
      <p:ext uri="{BB962C8B-B14F-4D97-AF65-F5344CB8AC3E}">
        <p14:creationId xmlns:p14="http://schemas.microsoft.com/office/powerpoint/2010/main" val="31147849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b="1" dirty="0" smtClean="0"/>
              <a:t>Project </a:t>
            </a:r>
            <a:r>
              <a:rPr lang="en-US" b="1" dirty="0" smtClean="0"/>
              <a:t>objective</a:t>
            </a:r>
            <a:endParaRPr lang="en-US" b="1" dirty="0"/>
          </a:p>
        </p:txBody>
      </p:sp>
      <p:sp>
        <p:nvSpPr>
          <p:cNvPr id="3" name="Pladsholder til indhold 2"/>
          <p:cNvSpPr>
            <a:spLocks noGrp="1"/>
          </p:cNvSpPr>
          <p:nvPr>
            <p:ph idx="1"/>
          </p:nvPr>
        </p:nvSpPr>
        <p:spPr>
          <a:xfrm>
            <a:off x="1066800" y="1968500"/>
            <a:ext cx="4388069" cy="4051300"/>
          </a:xfrm>
        </p:spPr>
        <p:txBody>
          <a:bodyPr>
            <a:normAutofit/>
          </a:bodyPr>
          <a:lstStyle/>
          <a:p>
            <a:r>
              <a:rPr lang="en-GB" sz="1800" dirty="0"/>
              <a:t>The overall objective is to co-create and deploy innovative solutions for safer and more efficient waterborne </a:t>
            </a:r>
            <a:r>
              <a:rPr lang="en-GB" sz="1800" dirty="0" smtClean="0"/>
              <a:t>operations. </a:t>
            </a:r>
          </a:p>
          <a:p>
            <a:endParaRPr lang="en-GB" sz="1800" dirty="0"/>
          </a:p>
          <a:p>
            <a:r>
              <a:rPr lang="en-GB" sz="1800" dirty="0" smtClean="0"/>
              <a:t>The project has seven specific objectives</a:t>
            </a:r>
            <a:endParaRPr lang="da-DK" sz="1800" dirty="0"/>
          </a:p>
        </p:txBody>
      </p:sp>
      <p:pic>
        <p:nvPicPr>
          <p:cNvPr id="1026" name="Picture 2" descr="http://elibereazabestia.ro/wp-content/uploads/2013/11/cum-sa-ti-fixezi-obiective-inteligent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8061" y="2257162"/>
            <a:ext cx="4055939" cy="3099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10326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83021" y="692696"/>
            <a:ext cx="7391400" cy="381000"/>
          </a:xfrm>
        </p:spPr>
        <p:txBody>
          <a:bodyPr>
            <a:normAutofit fontScale="90000"/>
          </a:bodyPr>
          <a:lstStyle/>
          <a:p>
            <a:r>
              <a:rPr lang="en-GB" b="1" dirty="0" smtClean="0"/>
              <a:t>The </a:t>
            </a:r>
            <a:r>
              <a:rPr lang="en-GB" b="1" dirty="0" smtClean="0"/>
              <a:t>Maritime </a:t>
            </a:r>
            <a:r>
              <a:rPr lang="en-GB" b="1" dirty="0" smtClean="0"/>
              <a:t>Cloud</a:t>
            </a:r>
            <a:endParaRPr lang="da-DK" b="1" dirty="0"/>
          </a:p>
        </p:txBody>
      </p:sp>
      <p:sp>
        <p:nvSpPr>
          <p:cNvPr id="3" name="Pladsholder til indhold 2"/>
          <p:cNvSpPr>
            <a:spLocks noGrp="1"/>
          </p:cNvSpPr>
          <p:nvPr>
            <p:ph idx="1"/>
          </p:nvPr>
        </p:nvSpPr>
        <p:spPr>
          <a:xfrm>
            <a:off x="539552" y="2216806"/>
            <a:ext cx="2376636" cy="4051300"/>
          </a:xfrm>
        </p:spPr>
        <p:txBody>
          <a:bodyPr/>
          <a:lstStyle/>
          <a:p>
            <a:pPr lvl="0"/>
            <a:r>
              <a:rPr lang="en-GB" sz="1600" dirty="0"/>
              <a:t>Create and implement a ground-breaking communication </a:t>
            </a:r>
            <a:r>
              <a:rPr lang="en-GB" sz="1600" dirty="0" smtClean="0"/>
              <a:t>framework</a:t>
            </a:r>
            <a:endParaRPr lang="en-GB" sz="1600" dirty="0"/>
          </a:p>
          <a:p>
            <a:endParaRPr lang="da-DK"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7505" y="2074916"/>
            <a:ext cx="6646495" cy="3605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18890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41587" y="383704"/>
            <a:ext cx="7391400" cy="381000"/>
          </a:xfrm>
        </p:spPr>
        <p:txBody>
          <a:bodyPr>
            <a:normAutofit fontScale="90000"/>
          </a:bodyPr>
          <a:lstStyle/>
          <a:p>
            <a:r>
              <a:rPr lang="en-GB" b="1" dirty="0" smtClean="0"/>
              <a:t>e-navigation services</a:t>
            </a:r>
            <a:endParaRPr lang="da-DK" b="1" dirty="0"/>
          </a:p>
        </p:txBody>
      </p:sp>
      <p:sp>
        <p:nvSpPr>
          <p:cNvPr id="3" name="Pladsholder til indhold 2"/>
          <p:cNvSpPr>
            <a:spLocks noGrp="1"/>
          </p:cNvSpPr>
          <p:nvPr>
            <p:ph idx="1"/>
          </p:nvPr>
        </p:nvSpPr>
        <p:spPr>
          <a:xfrm>
            <a:off x="139264" y="2169841"/>
            <a:ext cx="4401206" cy="3423140"/>
          </a:xfrm>
        </p:spPr>
        <p:txBody>
          <a:bodyPr/>
          <a:lstStyle/>
          <a:p>
            <a:pPr lvl="0"/>
            <a:r>
              <a:rPr lang="en-GB" sz="1600" b="1" dirty="0" smtClean="0"/>
              <a:t>Solutions </a:t>
            </a:r>
            <a:r>
              <a:rPr lang="en-GB" sz="1600" b="1" dirty="0"/>
              <a:t>that will reduce the risk of </a:t>
            </a:r>
            <a:r>
              <a:rPr lang="en-GB" sz="1600" b="1" dirty="0" smtClean="0"/>
              <a:t>accidents</a:t>
            </a:r>
          </a:p>
          <a:p>
            <a:pPr lvl="0"/>
            <a:endParaRPr lang="en-GB" sz="1600" b="1" dirty="0" smtClean="0"/>
          </a:p>
          <a:p>
            <a:pPr lvl="0"/>
            <a:r>
              <a:rPr lang="en-GB" sz="1600" b="1" dirty="0" smtClean="0"/>
              <a:t>7 different e-navigation services</a:t>
            </a:r>
            <a:endParaRPr lang="da-DK" b="1" dirty="0"/>
          </a:p>
        </p:txBody>
      </p:sp>
      <p:pic>
        <p:nvPicPr>
          <p:cNvPr id="4" name="Picture 2"/>
          <p:cNvPicPr>
            <a:picLocks noChangeAspect="1" noChangeArrowheads="1"/>
          </p:cNvPicPr>
          <p:nvPr/>
        </p:nvPicPr>
        <p:blipFill>
          <a:blip r:embed="rId3" cstate="print"/>
          <a:srcRect l="7634"/>
          <a:stretch>
            <a:fillRect/>
          </a:stretch>
        </p:blipFill>
        <p:spPr bwMode="auto">
          <a:xfrm>
            <a:off x="5044966" y="3284984"/>
            <a:ext cx="3689131" cy="2551783"/>
          </a:xfrm>
          <a:prstGeom prst="rect">
            <a:avLst/>
          </a:prstGeom>
          <a:noFill/>
          <a:ln w="9525">
            <a:noFill/>
            <a:miter lim="800000"/>
            <a:headEnd/>
            <a:tailEnd/>
          </a:ln>
        </p:spPr>
      </p:pic>
      <p:pic>
        <p:nvPicPr>
          <p:cNvPr id="5" name="Picture 2" descr="http://upload.wikimedia.org/wikipedia/commons/1/1f/Navtex.jpg"/>
          <p:cNvPicPr>
            <a:picLocks noChangeAspect="1" noChangeArrowheads="1"/>
          </p:cNvPicPr>
          <p:nvPr/>
        </p:nvPicPr>
        <p:blipFill>
          <a:blip r:embed="rId4" cstate="print"/>
          <a:srcRect/>
          <a:stretch>
            <a:fillRect/>
          </a:stretch>
        </p:blipFill>
        <p:spPr bwMode="auto">
          <a:xfrm>
            <a:off x="4869057" y="942075"/>
            <a:ext cx="4040948" cy="2360941"/>
          </a:xfrm>
          <a:prstGeom prst="rect">
            <a:avLst/>
          </a:prstGeom>
          <a:noFill/>
        </p:spPr>
      </p:pic>
    </p:spTree>
    <p:extLst>
      <p:ext uri="{BB962C8B-B14F-4D97-AF65-F5344CB8AC3E}">
        <p14:creationId xmlns:p14="http://schemas.microsoft.com/office/powerpoint/2010/main" val="1559816718"/>
      </p:ext>
    </p:extLst>
  </p:cSld>
  <p:clrMapOvr>
    <a:masterClrMapping/>
  </p:clrMapOvr>
  <p:timing>
    <p:tnLst>
      <p:par>
        <p:cTn id="1" dur="indefinite" restart="never" nodeType="tmRoot"/>
      </p:par>
    </p:tnLst>
  </p:timing>
</p:sld>
</file>

<file path=ppt/theme/theme1.xml><?xml version="1.0" encoding="utf-8"?>
<a:theme xmlns:a="http://schemas.openxmlformats.org/drawingml/2006/main" name="Kontortema">
  <a:themeElements>
    <a:clrScheme name="EfficienSea 2">
      <a:dk1>
        <a:srgbClr val="08374B"/>
      </a:dk1>
      <a:lt1>
        <a:srgbClr val="FFFFFF"/>
      </a:lt1>
      <a:dk2>
        <a:srgbClr val="ACDAF0"/>
      </a:dk2>
      <a:lt2>
        <a:srgbClr val="ACDAF0"/>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2">
      <a:majorFont>
        <a:latin typeface="Helvetica"/>
        <a:ea typeface=""/>
        <a:cs typeface=""/>
      </a:majorFont>
      <a:minorFont>
        <a:latin typeface="Helvetica"/>
        <a:ea typeface=""/>
        <a:cs typeface=""/>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rugerdefineret design">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TotalTime>
  <Words>767</Words>
  <Application>Microsoft Office PowerPoint</Application>
  <PresentationFormat>Skærmshow (4:3)</PresentationFormat>
  <Paragraphs>136</Paragraphs>
  <Slides>17</Slides>
  <Notes>6</Notes>
  <HiddenSlides>0</HiddenSlides>
  <MMClips>0</MMClips>
  <ScaleCrop>false</ScaleCrop>
  <HeadingPairs>
    <vt:vector size="4" baseType="variant">
      <vt:variant>
        <vt:lpstr>Tema</vt:lpstr>
      </vt:variant>
      <vt:variant>
        <vt:i4>2</vt:i4>
      </vt:variant>
      <vt:variant>
        <vt:lpstr>Diastitler</vt:lpstr>
      </vt:variant>
      <vt:variant>
        <vt:i4>17</vt:i4>
      </vt:variant>
    </vt:vector>
  </HeadingPairs>
  <TitlesOfParts>
    <vt:vector size="19" baseType="lpstr">
      <vt:lpstr>Kontortema</vt:lpstr>
      <vt:lpstr>Brugerdefineret design</vt:lpstr>
      <vt:lpstr>Project Presentation</vt:lpstr>
      <vt:lpstr>Project in numbers</vt:lpstr>
      <vt:lpstr>Participants: Governmental</vt:lpstr>
      <vt:lpstr>Participants: Academia</vt:lpstr>
      <vt:lpstr>Participants: International Associations</vt:lpstr>
      <vt:lpstr>Participants: Commercial enterprises</vt:lpstr>
      <vt:lpstr>Project objective</vt:lpstr>
      <vt:lpstr>The Maritime Cloud</vt:lpstr>
      <vt:lpstr>e-navigation services</vt:lpstr>
      <vt:lpstr> e-maritime services</vt:lpstr>
      <vt:lpstr>Emergency response solution for Arctic</vt:lpstr>
      <vt:lpstr>SOx emissions monitoring service</vt:lpstr>
      <vt:lpstr>Novel communication channels</vt:lpstr>
      <vt:lpstr>Standardisation and harmonisation</vt:lpstr>
      <vt:lpstr>First the Arctic and Baltic – then the rest of the globe</vt:lpstr>
      <vt:lpstr>PowerPoint-præsentation</vt:lpstr>
      <vt:lpstr>PowerPoint-præsentation</vt:lpstr>
    </vt:vector>
  </TitlesOfParts>
  <Company>Statens 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Bjørn Borbye Pedersen</dc:creator>
  <cp:lastModifiedBy>Bjørn Borbye Pedersen</cp:lastModifiedBy>
  <cp:revision>7</cp:revision>
  <dcterms:created xsi:type="dcterms:W3CDTF">2015-05-25T13:22:03Z</dcterms:created>
  <dcterms:modified xsi:type="dcterms:W3CDTF">2015-06-15T20:38:43Z</dcterms:modified>
</cp:coreProperties>
</file>